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6"/>
  </p:notesMasterIdLst>
  <p:sldIdLst>
    <p:sldId id="268" r:id="rId2"/>
    <p:sldId id="257" r:id="rId3"/>
    <p:sldId id="258" r:id="rId4"/>
    <p:sldId id="269" r:id="rId5"/>
    <p:sldId id="259" r:id="rId6"/>
    <p:sldId id="263" r:id="rId7"/>
    <p:sldId id="273" r:id="rId8"/>
    <p:sldId id="265" r:id="rId9"/>
    <p:sldId id="264" r:id="rId10"/>
    <p:sldId id="270" r:id="rId11"/>
    <p:sldId id="267" r:id="rId12"/>
    <p:sldId id="266" r:id="rId13"/>
    <p:sldId id="271" r:id="rId14"/>
    <p:sldId id="272" r:id="rId15"/>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23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06"/>
    <p:restoredTop sz="87432"/>
  </p:normalViewPr>
  <p:slideViewPr>
    <p:cSldViewPr snapToGrid="0" snapToObjects="1">
      <p:cViewPr>
        <p:scale>
          <a:sx n="194" d="100"/>
          <a:sy n="194" d="100"/>
        </p:scale>
        <p:origin x="776" y="-2488"/>
      </p:cViewPr>
      <p:guideLst>
        <p:guide orient="horz" pos="3168"/>
        <p:guide pos="2304"/>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5/1/23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2888856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Discrimination decoding analysis </a:t>
            </a:r>
          </a:p>
          <a:p>
            <a:r>
              <a:rPr lang="en-US" dirty="0"/>
              <a:t>-RT </a:t>
            </a:r>
          </a:p>
          <a:p>
            <a:pPr marL="171450" indent="-171450">
              <a:buFontTx/>
              <a:buChar char="-"/>
            </a:pPr>
            <a:r>
              <a:rPr lang="en-US" dirty="0"/>
              <a:t>VE is diff from </a:t>
            </a:r>
            <a:r>
              <a:rPr lang="en-US" dirty="0" err="1"/>
              <a:t>discrim</a:t>
            </a:r>
            <a:r>
              <a:rPr lang="en-US" dirty="0"/>
              <a:t> </a:t>
            </a:r>
          </a:p>
          <a:p>
            <a:pPr marL="171450" indent="-171450">
              <a:buFontTx/>
              <a:buChar char="-"/>
            </a:pPr>
            <a:endParaRPr lang="en-US" dirty="0"/>
          </a:p>
          <a:p>
            <a:pPr marL="171450" indent="-171450">
              <a:buFontTx/>
              <a:buChar char="-"/>
            </a:pPr>
            <a:endParaRPr lang="en-US" dirty="0"/>
          </a:p>
          <a:p>
            <a:pPr marL="171450" indent="-171450">
              <a:buFontTx/>
              <a:buChar char="-"/>
            </a:pPr>
            <a:r>
              <a:rPr lang="en-US" dirty="0"/>
              <a:t>Is the </a:t>
            </a:r>
            <a:r>
              <a:rPr lang="en-US" dirty="0" err="1"/>
              <a:t>interreliabilty</a:t>
            </a:r>
            <a:r>
              <a:rPr lang="en-US" dirty="0"/>
              <a:t> between </a:t>
            </a:r>
            <a:r>
              <a:rPr lang="en-US" dirty="0" err="1"/>
              <a:t>discrim</a:t>
            </a:r>
            <a:r>
              <a:rPr lang="en-US" dirty="0"/>
              <a:t> PC 125 x </a:t>
            </a:r>
            <a:r>
              <a:rPr lang="en-US" dirty="0" err="1"/>
              <a:t>Discrim</a:t>
            </a:r>
            <a:r>
              <a:rPr lang="en-US" dirty="0"/>
              <a:t> PC 125 </a:t>
            </a:r>
          </a:p>
          <a:p>
            <a:pPr marL="171450" indent="-171450">
              <a:buFontTx/>
              <a:buChar char="-"/>
            </a:pPr>
            <a:endParaRPr lang="en-US" dirty="0"/>
          </a:p>
          <a:p>
            <a:pPr marL="171450" indent="-171450">
              <a:buFontTx/>
              <a:buChar char="-"/>
            </a:pPr>
            <a:r>
              <a:rPr lang="en-US" dirty="0"/>
              <a:t>Fix the order of the conditions so that across the diagonals it’s the same comparisons and average matrix across the diagonal </a:t>
            </a:r>
          </a:p>
          <a:p>
            <a:pPr marL="171450" indent="-171450">
              <a:buFontTx/>
              <a:buChar char="-"/>
            </a:pPr>
            <a:endParaRPr lang="en-US" dirty="0"/>
          </a:p>
          <a:p>
            <a:pPr marL="171450" indent="-171450">
              <a:buFontTx/>
              <a:buChar char="-"/>
            </a:pPr>
            <a:r>
              <a:rPr lang="en-US" dirty="0"/>
              <a:t>Within duration across task comparison </a:t>
            </a:r>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3172266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390753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 split matrix and residual matrix </a:t>
            </a:r>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3024190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Highlight the trial in A that is shown in B – have color of point match color of distribution; remove Kinect depth labeling and just put in figure text </a:t>
            </a:r>
          </a:p>
          <a:p>
            <a:r>
              <a:rPr lang="en-US" dirty="0"/>
              <a:t>Put the histograms on the same axis </a:t>
            </a:r>
          </a:p>
          <a:p>
            <a:endParaRPr lang="en-US" dirty="0"/>
          </a:p>
          <a:p>
            <a:r>
              <a:rPr lang="en-US" dirty="0"/>
              <a:t>Formula (d prime) – diff between z scored estimates/std * see what we did and add that in </a:t>
            </a:r>
            <a:r>
              <a:rPr lang="en-US" dirty="0">
                <a:sym typeface="Wingdings" pitchFamily="2" charset="2"/>
              </a:rPr>
              <a:t> if its just diff between verbal estimate formula is not needed; panel b is only useful if we are dividing by std dev </a:t>
            </a:r>
          </a:p>
          <a:p>
            <a:endParaRPr lang="en-US" dirty="0">
              <a:sym typeface="Wingdings" pitchFamily="2" charset="2"/>
            </a:endParaRPr>
          </a:p>
          <a:p>
            <a:r>
              <a:rPr lang="en-US" dirty="0">
                <a:sym typeface="Wingdings" pitchFamily="2" charset="2"/>
              </a:rPr>
              <a:t>F. Bigger separation between Kinect and VE; add legend for open and filled in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65644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3878515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Try with natural log function </a:t>
            </a:r>
          </a:p>
          <a:p>
            <a:r>
              <a:rPr lang="en-US" dirty="0"/>
              <a:t>Power function </a:t>
            </a:r>
          </a:p>
          <a:p>
            <a:r>
              <a:rPr lang="en-US" dirty="0"/>
              <a:t>Do same </a:t>
            </a:r>
            <a:r>
              <a:rPr lang="en-US" dirty="0" err="1"/>
              <a:t>fischers</a:t>
            </a:r>
            <a:r>
              <a:rPr lang="en-US" dirty="0"/>
              <a:t> r test comparison between linear and nonlinear fit </a:t>
            </a: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1872038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Full equation and r^2 </a:t>
            </a:r>
          </a:p>
          <a:p>
            <a:r>
              <a:rPr lang="en-US" dirty="0"/>
              <a:t>Restrict range on y axis </a:t>
            </a:r>
          </a:p>
          <a:p>
            <a:r>
              <a:rPr lang="en-US" dirty="0"/>
              <a:t>Add raw 125ms Rt x VE difference </a:t>
            </a:r>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color scheme </a:t>
            </a:r>
          </a:p>
          <a:p>
            <a:endParaRPr lang="en-US" dirty="0"/>
          </a:p>
          <a:p>
            <a:pPr marL="171450" indent="-171450">
              <a:buFontTx/>
              <a:buChar char="-"/>
            </a:pPr>
            <a:r>
              <a:rPr lang="en-US" dirty="0"/>
              <a:t>Blue and red; need colors to be brighter at the edges </a:t>
            </a:r>
          </a:p>
          <a:p>
            <a:pPr marL="171450" indent="-171450">
              <a:buFontTx/>
              <a:buChar char="-"/>
            </a:pPr>
            <a:endParaRPr lang="en-US" dirty="0"/>
          </a:p>
          <a:p>
            <a:pPr marL="171450" indent="-171450">
              <a:buFontTx/>
              <a:buChar char="-"/>
            </a:pPr>
            <a:endParaRPr lang="en-US" dirty="0"/>
          </a:p>
          <a:p>
            <a:pPr marL="171450" indent="-171450">
              <a:buFontTx/>
              <a:buChar char="-"/>
            </a:pPr>
            <a:r>
              <a:rPr lang="en-US" dirty="0"/>
              <a:t>Compare r values in diagonals and off diagonals (</a:t>
            </a:r>
            <a:r>
              <a:rPr lang="en-US" dirty="0" err="1"/>
              <a:t>fichers</a:t>
            </a:r>
            <a:r>
              <a:rPr lang="en-US" dirty="0"/>
              <a:t> test) </a:t>
            </a:r>
            <a:r>
              <a:rPr lang="en-US" dirty="0">
                <a:sym typeface="Wingdings" pitchFamily="2" charset="2"/>
              </a:rPr>
              <a:t> RT @ 250 wont work </a:t>
            </a:r>
            <a:r>
              <a:rPr lang="en-US" dirty="0" err="1">
                <a:sym typeface="Wingdings" pitchFamily="2" charset="2"/>
              </a:rPr>
              <a:t>bc</a:t>
            </a:r>
            <a:r>
              <a:rPr lang="en-US" dirty="0">
                <a:sym typeface="Wingdings" pitchFamily="2" charset="2"/>
              </a:rPr>
              <a:t> its verry </a:t>
            </a:r>
            <a:r>
              <a:rPr lang="en-US" dirty="0" err="1">
                <a:sym typeface="Wingdings" pitchFamily="2" charset="2"/>
              </a:rPr>
              <a:t>simt</a:t>
            </a:r>
            <a:r>
              <a:rPr lang="en-US" dirty="0">
                <a:sym typeface="Wingdings" pitchFamily="2" charset="2"/>
              </a:rPr>
              <a:t> o </a:t>
            </a:r>
            <a:r>
              <a:rPr lang="en-US" dirty="0" err="1">
                <a:sym typeface="Wingdings" pitchFamily="2" charset="2"/>
              </a:rPr>
              <a:t>corr</a:t>
            </a:r>
            <a:r>
              <a:rPr lang="en-US" dirty="0">
                <a:sym typeface="Wingdings" pitchFamily="2" charset="2"/>
              </a:rPr>
              <a:t> between but try every pairwise </a:t>
            </a:r>
          </a:p>
          <a:p>
            <a:pPr marL="171450" indent="-171450">
              <a:buFontTx/>
              <a:buChar char="-"/>
            </a:pPr>
            <a:r>
              <a:rPr lang="en-US" dirty="0">
                <a:sym typeface="Wingdings" pitchFamily="2" charset="2"/>
              </a:rPr>
              <a:t>Mark that significance by putting something in the box along the main diagonal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2430727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5/1/23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5/1/23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5/1/23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5/1/23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5/1/23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5/1/23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5/1/23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5/1/23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image" Target="../media/image45.png"/><Relationship Id="rId4" Type="http://schemas.openxmlformats.org/officeDocument/2006/relationships/image" Target="../media/image27.png"/><Relationship Id="rId9"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A453-8DA0-94E8-AC4C-EB8ECCC1FD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ADC639-9D2C-B1E7-0FF2-34F477FA1D5A}"/>
              </a:ext>
            </a:extLst>
          </p:cNvPr>
          <p:cNvSpPr>
            <a:spLocks noGrp="1"/>
          </p:cNvSpPr>
          <p:nvPr>
            <p:ph idx="1"/>
          </p:nvPr>
        </p:nvSpPr>
        <p:spPr/>
        <p:txBody>
          <a:bodyPr/>
          <a:lstStyle/>
          <a:p>
            <a:r>
              <a:rPr lang="en-US" dirty="0"/>
              <a:t>Make slide </a:t>
            </a:r>
            <a:r>
              <a:rPr lang="en-US" dirty="0" err="1"/>
              <a:t>siz</a:t>
            </a:r>
            <a:r>
              <a:rPr lang="en-US" dirty="0"/>
              <a:t> </a:t>
            </a:r>
            <a:r>
              <a:rPr lang="en-US" dirty="0" err="1"/>
              <a:t>eof</a:t>
            </a:r>
            <a:r>
              <a:rPr lang="en-US" dirty="0"/>
              <a:t> paper w 1 in margin </a:t>
            </a:r>
          </a:p>
        </p:txBody>
      </p:sp>
    </p:spTree>
    <p:extLst>
      <p:ext uri="{BB962C8B-B14F-4D97-AF65-F5344CB8AC3E}">
        <p14:creationId xmlns:p14="http://schemas.microsoft.com/office/powerpoint/2010/main" val="1927071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pic>
        <p:nvPicPr>
          <p:cNvPr id="5" name="Content Placeholder 4">
            <a:extLst>
              <a:ext uri="{FF2B5EF4-FFF2-40B4-BE49-F238E27FC236}">
                <a16:creationId xmlns:a16="http://schemas.microsoft.com/office/drawing/2014/main" id="{6FCF3C78-3473-B74F-9C43-6ADD7C6D1B32}"/>
              </a:ext>
            </a:extLst>
          </p:cNvPr>
          <p:cNvPicPr>
            <a:picLocks noGrp="1" noChangeAspect="1"/>
          </p:cNvPicPr>
          <p:nvPr>
            <p:ph idx="1"/>
          </p:nvPr>
        </p:nvPicPr>
        <p:blipFill>
          <a:blip r:embed="rId3"/>
          <a:stretch>
            <a:fillRect/>
          </a:stretch>
        </p:blipFill>
        <p:spPr>
          <a:xfrm>
            <a:off x="502920" y="1257017"/>
            <a:ext cx="6308725" cy="6308725"/>
          </a:xfrm>
        </p:spPr>
      </p:pic>
    </p:spTree>
    <p:extLst>
      <p:ext uri="{BB962C8B-B14F-4D97-AF65-F5344CB8AC3E}">
        <p14:creationId xmlns:p14="http://schemas.microsoft.com/office/powerpoint/2010/main" val="2764534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descr="Chart&#10;&#10;Description automatically generated with low confidence">
            <a:extLst>
              <a:ext uri="{FF2B5EF4-FFF2-40B4-BE49-F238E27FC236}">
                <a16:creationId xmlns:a16="http://schemas.microsoft.com/office/drawing/2014/main" id="{CCFC2B8F-530E-DE20-111F-3543C3373085}"/>
              </a:ext>
            </a:extLst>
          </p:cNvPr>
          <p:cNvPicPr>
            <a:picLocks noChangeAspect="1"/>
          </p:cNvPicPr>
          <p:nvPr/>
        </p:nvPicPr>
        <p:blipFill rotWithShape="1">
          <a:blip r:embed="rId2"/>
          <a:srcRect l="6494" t="49895" r="56706" b="12748"/>
          <a:stretch/>
        </p:blipFill>
        <p:spPr>
          <a:xfrm>
            <a:off x="1149881" y="2879869"/>
            <a:ext cx="3088098" cy="3134851"/>
          </a:xfrm>
          <a:prstGeom prst="rect">
            <a:avLst/>
          </a:prstGeom>
        </p:spPr>
      </p:pic>
      <p:pic>
        <p:nvPicPr>
          <p:cNvPr id="70" name="Picture 69" descr="Chart&#10;&#10;Description automatically generated with low confidence">
            <a:extLst>
              <a:ext uri="{FF2B5EF4-FFF2-40B4-BE49-F238E27FC236}">
                <a16:creationId xmlns:a16="http://schemas.microsoft.com/office/drawing/2014/main" id="{9FCC6104-0008-ACC5-711F-DEA578923800}"/>
              </a:ext>
            </a:extLst>
          </p:cNvPr>
          <p:cNvPicPr>
            <a:picLocks noChangeAspect="1"/>
          </p:cNvPicPr>
          <p:nvPr/>
        </p:nvPicPr>
        <p:blipFill rotWithShape="1">
          <a:blip r:embed="rId2"/>
          <a:srcRect l="78023" t="18371" r="16280" b="18438"/>
          <a:stretch/>
        </p:blipFill>
        <p:spPr>
          <a:xfrm>
            <a:off x="5920556" y="2172907"/>
            <a:ext cx="478061" cy="5302596"/>
          </a:xfrm>
          <a:prstGeom prst="rect">
            <a:avLst/>
          </a:prstGeom>
        </p:spPr>
      </p:pic>
      <p:sp>
        <p:nvSpPr>
          <p:cNvPr id="71" name="TextBox 70">
            <a:extLst>
              <a:ext uri="{FF2B5EF4-FFF2-40B4-BE49-F238E27FC236}">
                <a16:creationId xmlns:a16="http://schemas.microsoft.com/office/drawing/2014/main" id="{47EC7CA3-8AC6-CA8B-D381-073EC8820B0A}"/>
              </a:ext>
            </a:extLst>
          </p:cNvPr>
          <p:cNvSpPr txBox="1"/>
          <p:nvPr/>
        </p:nvSpPr>
        <p:spPr>
          <a:xfrm>
            <a:off x="190542" y="1509085"/>
            <a:ext cx="3741378" cy="1114151"/>
          </a:xfrm>
          <a:prstGeom prst="rect">
            <a:avLst/>
          </a:prstGeom>
          <a:noFill/>
        </p:spPr>
        <p:txBody>
          <a:bodyPr wrap="square" rtlCol="0">
            <a:spAutoFit/>
          </a:bodyPr>
          <a:lstStyle/>
          <a:p>
            <a:r>
              <a:rPr lang="en-US" sz="3320" dirty="0"/>
              <a:t>NOT A FIGURE: Workspace slide </a:t>
            </a:r>
          </a:p>
        </p:txBody>
      </p:sp>
    </p:spTree>
    <p:extLst>
      <p:ext uri="{BB962C8B-B14F-4D97-AF65-F5344CB8AC3E}">
        <p14:creationId xmlns:p14="http://schemas.microsoft.com/office/powerpoint/2010/main" val="2382420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13A7C8FB-78AE-7CE0-335F-876903D842D1}"/>
              </a:ext>
            </a:extLst>
          </p:cNvPr>
          <p:cNvSpPr/>
          <p:nvPr/>
        </p:nvSpPr>
        <p:spPr>
          <a:xfrm>
            <a:off x="1468440" y="6740640"/>
            <a:ext cx="4462694" cy="81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3" name="Group 252">
            <a:extLst>
              <a:ext uri="{FF2B5EF4-FFF2-40B4-BE49-F238E27FC236}">
                <a16:creationId xmlns:a16="http://schemas.microsoft.com/office/drawing/2014/main" id="{7655E14F-0568-C250-CAF3-6BADBDD42129}"/>
              </a:ext>
            </a:extLst>
          </p:cNvPr>
          <p:cNvGrpSpPr/>
          <p:nvPr/>
        </p:nvGrpSpPr>
        <p:grpSpPr>
          <a:xfrm>
            <a:off x="164559" y="1594915"/>
            <a:ext cx="6693938" cy="5976232"/>
            <a:chOff x="850503" y="1670754"/>
            <a:chExt cx="33469692" cy="29881164"/>
          </a:xfrm>
        </p:grpSpPr>
        <p:grpSp>
          <p:nvGrpSpPr>
            <p:cNvPr id="247" name="Group 246">
              <a:extLst>
                <a:ext uri="{FF2B5EF4-FFF2-40B4-BE49-F238E27FC236}">
                  <a16:creationId xmlns:a16="http://schemas.microsoft.com/office/drawing/2014/main" id="{932495C3-52AF-F8B8-EC64-1D5BB1E73CA3}"/>
                </a:ext>
              </a:extLst>
            </p:cNvPr>
            <p:cNvGrpSpPr/>
            <p:nvPr/>
          </p:nvGrpSpPr>
          <p:grpSpPr>
            <a:xfrm>
              <a:off x="7116363" y="25492627"/>
              <a:ext cx="22801151" cy="6059291"/>
              <a:chOff x="7116363" y="28180403"/>
              <a:chExt cx="22801151" cy="6059290"/>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23850748" y="25247274"/>
                <a:ext cx="615553" cy="109858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7339568" y="31132215"/>
                <a:ext cx="11138280" cy="1138776"/>
              </a:xfrm>
              <a:prstGeom prst="rect">
                <a:avLst/>
              </a:prstGeom>
              <a:noFill/>
            </p:spPr>
            <p:txBody>
              <a:bodyPr wrap="square" rtlCol="0">
                <a:spAutoFit/>
              </a:bodyPr>
              <a:lstStyle/>
              <a:p>
                <a:pPr algn="ctr"/>
                <a:r>
                  <a:rPr lang="en-US" sz="88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19869959" y="31132215"/>
                <a:ext cx="8577130" cy="1138776"/>
              </a:xfrm>
              <a:prstGeom prst="rect">
                <a:avLst/>
              </a:prstGeom>
              <a:noFill/>
            </p:spPr>
            <p:txBody>
              <a:bodyPr wrap="square" rtlCol="0">
                <a:spAutoFit/>
              </a:bodyPr>
              <a:lstStyle/>
              <a:p>
                <a:pPr algn="ctr"/>
                <a:r>
                  <a:rPr lang="en-US" sz="880" dirty="0">
                    <a:latin typeface="Arial" panose="020B0604020202020204" pitchFamily="34" charset="0"/>
                    <a:cs typeface="Arial" panose="020B0604020202020204" pitchFamily="34" charset="0"/>
                  </a:rPr>
                  <a:t>Response Time</a:t>
                </a:r>
              </a:p>
            </p:txBody>
          </p:sp>
          <p:sp>
            <p:nvSpPr>
              <p:cNvPr id="155" name="Left Brace 154">
                <a:extLst>
                  <a:ext uri="{FF2B5EF4-FFF2-40B4-BE49-F238E27FC236}">
                    <a16:creationId xmlns:a16="http://schemas.microsoft.com/office/drawing/2014/main" id="{B388844B-DD32-AD07-7252-0995E8A3EA96}"/>
                  </a:ext>
                </a:extLst>
              </p:cNvPr>
              <p:cNvSpPr/>
              <p:nvPr/>
            </p:nvSpPr>
            <p:spPr>
              <a:xfrm rot="16200000">
                <a:off x="18059978" y="21192194"/>
                <a:ext cx="615554" cy="224360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56" name="TextBox 155">
                <a:extLst>
                  <a:ext uri="{FF2B5EF4-FFF2-40B4-BE49-F238E27FC236}">
                    <a16:creationId xmlns:a16="http://schemas.microsoft.com/office/drawing/2014/main" id="{82811089-10C7-32A3-8978-69FD04C23A8C}"/>
                  </a:ext>
                </a:extLst>
              </p:cNvPr>
              <p:cNvSpPr txBox="1"/>
              <p:nvPr/>
            </p:nvSpPr>
            <p:spPr>
              <a:xfrm>
                <a:off x="12267548" y="33039362"/>
                <a:ext cx="12420601" cy="1200331"/>
              </a:xfrm>
              <a:prstGeom prst="rect">
                <a:avLst/>
              </a:prstGeom>
              <a:noFill/>
            </p:spPr>
            <p:txBody>
              <a:bodyPr wrap="square" rtlCol="0">
                <a:spAutoFit/>
              </a:bodyPr>
              <a:lstStyle/>
              <a:p>
                <a:pPr algn="ctr"/>
                <a:r>
                  <a:rPr lang="en-US" sz="960" dirty="0">
                    <a:latin typeface="Arial" panose="020B0604020202020204" pitchFamily="34" charset="0"/>
                    <a:cs typeface="Arial" panose="020B0604020202020204" pitchFamily="34" charset="0"/>
                  </a:rPr>
                  <a:t>Split 0</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7149723" y="29073834"/>
                <a:ext cx="5758990" cy="1077221"/>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12908708" y="29073059"/>
                <a:ext cx="5758990" cy="1077221"/>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Verbal Estimate</a:t>
                </a:r>
              </a:p>
            </p:txBody>
          </p:sp>
          <p:sp>
            <p:nvSpPr>
              <p:cNvPr id="178" name="TextBox 177">
                <a:extLst>
                  <a:ext uri="{FF2B5EF4-FFF2-40B4-BE49-F238E27FC236}">
                    <a16:creationId xmlns:a16="http://schemas.microsoft.com/office/drawing/2014/main" id="{56E09B55-9212-7EDC-0E98-8B16ABF24982}"/>
                  </a:ext>
                </a:extLst>
              </p:cNvPr>
              <p:cNvSpPr txBox="1"/>
              <p:nvPr/>
            </p:nvSpPr>
            <p:spPr>
              <a:xfrm>
                <a:off x="18399538" y="29073834"/>
                <a:ext cx="5758990" cy="1077221"/>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Discrimination</a:t>
                </a:r>
              </a:p>
            </p:txBody>
          </p:sp>
          <p:sp>
            <p:nvSpPr>
              <p:cNvPr id="179" name="TextBox 178">
                <a:extLst>
                  <a:ext uri="{FF2B5EF4-FFF2-40B4-BE49-F238E27FC236}">
                    <a16:creationId xmlns:a16="http://schemas.microsoft.com/office/drawing/2014/main" id="{2511AC5A-7539-E2EE-2DF5-C5389E2B203A}"/>
                  </a:ext>
                </a:extLst>
              </p:cNvPr>
              <p:cNvSpPr txBox="1"/>
              <p:nvPr/>
            </p:nvSpPr>
            <p:spPr>
              <a:xfrm>
                <a:off x="24158524" y="29073059"/>
                <a:ext cx="5758990" cy="1077221"/>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7369909" y="28180403"/>
                <a:ext cx="22215881" cy="615553"/>
                <a:chOff x="7321934" y="28282828"/>
                <a:chExt cx="22215881" cy="615553"/>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721440"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272941"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971255"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522756"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12347968" y="25200836"/>
                <a:ext cx="615553" cy="11078764"/>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nvGrpSpPr>
            <p:cNvPr id="248" name="Group 247">
              <a:extLst>
                <a:ext uri="{FF2B5EF4-FFF2-40B4-BE49-F238E27FC236}">
                  <a16:creationId xmlns:a16="http://schemas.microsoft.com/office/drawing/2014/main" id="{3809EC6D-C6A1-53D4-144E-5CF6FEE7FA17}"/>
                </a:ext>
              </a:extLst>
            </p:cNvPr>
            <p:cNvGrpSpPr/>
            <p:nvPr/>
          </p:nvGrpSpPr>
          <p:grpSpPr>
            <a:xfrm>
              <a:off x="850503" y="1670754"/>
              <a:ext cx="6387156" cy="22972119"/>
              <a:chOff x="850503" y="4358529"/>
              <a:chExt cx="6387156" cy="22972119"/>
            </a:xfrm>
          </p:grpSpPr>
          <p:sp>
            <p:nvSpPr>
              <p:cNvPr id="168" name="TextBox 167">
                <a:extLst>
                  <a:ext uri="{FF2B5EF4-FFF2-40B4-BE49-F238E27FC236}">
                    <a16:creationId xmlns:a16="http://schemas.microsoft.com/office/drawing/2014/main" id="{7CEDC3A2-4464-C893-AF3E-C62FEB27E68E}"/>
                  </a:ext>
                </a:extLst>
              </p:cNvPr>
              <p:cNvSpPr txBox="1"/>
              <p:nvPr/>
            </p:nvSpPr>
            <p:spPr>
              <a:xfrm rot="16200000">
                <a:off x="-4707868" y="15273006"/>
                <a:ext cx="22860004" cy="1031050"/>
              </a:xfrm>
              <a:prstGeom prst="rect">
                <a:avLst/>
              </a:prstGeom>
              <a:solidFill>
                <a:schemeClr val="bg1"/>
              </a:solidFill>
            </p:spPr>
            <p:txBody>
              <a:bodyPr wrap="square" rtlCol="0">
                <a:spAutoFit/>
              </a:bodyPr>
              <a:lstStyle/>
              <a:p>
                <a:r>
                  <a:rPr lang="en-US" sz="740" dirty="0">
                    <a:latin typeface="Arial" panose="020B0604020202020204" pitchFamily="34" charset="0"/>
                    <a:cs typeface="Arial" panose="020B0604020202020204" pitchFamily="34" charset="0"/>
                  </a:rPr>
                  <a:t>   125        250       1000        125         250       1000        125        250       1000        125        250       1000</a:t>
                </a:r>
              </a:p>
            </p:txBody>
          </p:sp>
          <p:grpSp>
            <p:nvGrpSpPr>
              <p:cNvPr id="184" name="Group 183">
                <a:extLst>
                  <a:ext uri="{FF2B5EF4-FFF2-40B4-BE49-F238E27FC236}">
                    <a16:creationId xmlns:a16="http://schemas.microsoft.com/office/drawing/2014/main" id="{819B2F57-50CD-FB78-FCEF-A0D789135551}"/>
                  </a:ext>
                </a:extLst>
              </p:cNvPr>
              <p:cNvGrpSpPr/>
              <p:nvPr/>
            </p:nvGrpSpPr>
            <p:grpSpPr>
              <a:xfrm rot="5400000">
                <a:off x="-5180686" y="15802814"/>
                <a:ext cx="22215881" cy="615553"/>
                <a:chOff x="7321934" y="28282828"/>
                <a:chExt cx="22215881" cy="615553"/>
              </a:xfrm>
            </p:grpSpPr>
            <p:sp>
              <p:nvSpPr>
                <p:cNvPr id="185" name="Left Brace 184">
                  <a:extLst>
                    <a:ext uri="{FF2B5EF4-FFF2-40B4-BE49-F238E27FC236}">
                      <a16:creationId xmlns:a16="http://schemas.microsoft.com/office/drawing/2014/main" id="{5D88EDE1-FDA0-A90E-F6D2-A5CC5688841D}"/>
                    </a:ext>
                  </a:extLst>
                </p:cNvPr>
                <p:cNvSpPr/>
                <p:nvPr/>
              </p:nvSpPr>
              <p:spPr>
                <a:xfrm rot="16200000">
                  <a:off x="9721440"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6" name="Left Brace 185">
                  <a:extLst>
                    <a:ext uri="{FF2B5EF4-FFF2-40B4-BE49-F238E27FC236}">
                      <a16:creationId xmlns:a16="http://schemas.microsoft.com/office/drawing/2014/main" id="{6E51437B-EA65-5095-3142-9D3B9D0E1A1E}"/>
                    </a:ext>
                  </a:extLst>
                </p:cNvPr>
                <p:cNvSpPr/>
                <p:nvPr/>
              </p:nvSpPr>
              <p:spPr>
                <a:xfrm rot="16200000">
                  <a:off x="15272941"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7" name="Left Brace 186">
                  <a:extLst>
                    <a:ext uri="{FF2B5EF4-FFF2-40B4-BE49-F238E27FC236}">
                      <a16:creationId xmlns:a16="http://schemas.microsoft.com/office/drawing/2014/main" id="{F0395E71-FA1A-0BAD-9845-1B4941C64EB6}"/>
                    </a:ext>
                  </a:extLst>
                </p:cNvPr>
                <p:cNvSpPr/>
                <p:nvPr/>
              </p:nvSpPr>
              <p:spPr>
                <a:xfrm rot="16200000">
                  <a:off x="20971255"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8" name="Left Brace 187">
                  <a:extLst>
                    <a:ext uri="{FF2B5EF4-FFF2-40B4-BE49-F238E27FC236}">
                      <a16:creationId xmlns:a16="http://schemas.microsoft.com/office/drawing/2014/main" id="{51E20FC5-A79D-74C4-0A87-3D9A8E41A031}"/>
                    </a:ext>
                  </a:extLst>
                </p:cNvPr>
                <p:cNvSpPr/>
                <p:nvPr/>
              </p:nvSpPr>
              <p:spPr>
                <a:xfrm rot="16200000">
                  <a:off x="26522756"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90" name="TextBox 189">
                <a:extLst>
                  <a:ext uri="{FF2B5EF4-FFF2-40B4-BE49-F238E27FC236}">
                    <a16:creationId xmlns:a16="http://schemas.microsoft.com/office/drawing/2014/main" id="{93CC02D9-58FF-7367-95E2-2384EF91727A}"/>
                  </a:ext>
                </a:extLst>
              </p:cNvPr>
              <p:cNvSpPr txBox="1"/>
              <p:nvPr/>
            </p:nvSpPr>
            <p:spPr>
              <a:xfrm rot="16200000">
                <a:off x="2101288" y="7103726"/>
                <a:ext cx="5758991" cy="107722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Discrimination</a:t>
                </a:r>
              </a:p>
            </p:txBody>
          </p:sp>
          <p:sp>
            <p:nvSpPr>
              <p:cNvPr id="191" name="TextBox 190">
                <a:extLst>
                  <a:ext uri="{FF2B5EF4-FFF2-40B4-BE49-F238E27FC236}">
                    <a16:creationId xmlns:a16="http://schemas.microsoft.com/office/drawing/2014/main" id="{781394D7-81A8-4851-D77E-A547B93FFA15}"/>
                  </a:ext>
                </a:extLst>
              </p:cNvPr>
              <p:cNvSpPr txBox="1"/>
              <p:nvPr/>
            </p:nvSpPr>
            <p:spPr>
              <a:xfrm rot="16200000">
                <a:off x="2101293" y="12706666"/>
                <a:ext cx="5758991" cy="107722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Verbal Estimate</a:t>
                </a:r>
              </a:p>
            </p:txBody>
          </p:sp>
          <p:sp>
            <p:nvSpPr>
              <p:cNvPr id="192" name="TextBox 191">
                <a:extLst>
                  <a:ext uri="{FF2B5EF4-FFF2-40B4-BE49-F238E27FC236}">
                    <a16:creationId xmlns:a16="http://schemas.microsoft.com/office/drawing/2014/main" id="{C5DD70B8-2F99-1B92-4367-E30A39D5E999}"/>
                  </a:ext>
                </a:extLst>
              </p:cNvPr>
              <p:cNvSpPr txBox="1"/>
              <p:nvPr/>
            </p:nvSpPr>
            <p:spPr>
              <a:xfrm rot="16200000">
                <a:off x="2101288" y="18309602"/>
                <a:ext cx="5758991" cy="107722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Discrimination</a:t>
                </a:r>
              </a:p>
            </p:txBody>
          </p:sp>
          <p:sp>
            <p:nvSpPr>
              <p:cNvPr id="193" name="TextBox 192">
                <a:extLst>
                  <a:ext uri="{FF2B5EF4-FFF2-40B4-BE49-F238E27FC236}">
                    <a16:creationId xmlns:a16="http://schemas.microsoft.com/office/drawing/2014/main" id="{DEB866F4-6FEE-066B-E9D6-966A11E7A64E}"/>
                  </a:ext>
                </a:extLst>
              </p:cNvPr>
              <p:cNvSpPr txBox="1"/>
              <p:nvPr/>
            </p:nvSpPr>
            <p:spPr>
              <a:xfrm rot="16200000">
                <a:off x="2103498" y="23912543"/>
                <a:ext cx="5758991" cy="107722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Verbal Estimate</a:t>
                </a:r>
              </a:p>
            </p:txBody>
          </p:sp>
          <p:sp>
            <p:nvSpPr>
              <p:cNvPr id="195" name="Left Brace 194">
                <a:extLst>
                  <a:ext uri="{FF2B5EF4-FFF2-40B4-BE49-F238E27FC236}">
                    <a16:creationId xmlns:a16="http://schemas.microsoft.com/office/drawing/2014/main" id="{3C1150DC-A112-8CFA-0FAD-C3D04235765C}"/>
                  </a:ext>
                </a:extLst>
              </p:cNvPr>
              <p:cNvSpPr/>
              <p:nvPr/>
            </p:nvSpPr>
            <p:spPr>
              <a:xfrm>
                <a:off x="3722757" y="4982444"/>
                <a:ext cx="615553" cy="11078764"/>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96" name="TextBox 195">
                <a:extLst>
                  <a:ext uri="{FF2B5EF4-FFF2-40B4-BE49-F238E27FC236}">
                    <a16:creationId xmlns:a16="http://schemas.microsoft.com/office/drawing/2014/main" id="{5D96B1C1-DFD0-2671-09E5-CAC47894B178}"/>
                  </a:ext>
                </a:extLst>
              </p:cNvPr>
              <p:cNvSpPr txBox="1"/>
              <p:nvPr/>
            </p:nvSpPr>
            <p:spPr>
              <a:xfrm rot="16200000">
                <a:off x="-2338737" y="9847826"/>
                <a:ext cx="11138281" cy="1138775"/>
              </a:xfrm>
              <a:prstGeom prst="rect">
                <a:avLst/>
              </a:prstGeom>
              <a:noFill/>
            </p:spPr>
            <p:txBody>
              <a:bodyPr wrap="square" rtlCol="0">
                <a:spAutoFit/>
              </a:bodyPr>
              <a:lstStyle/>
              <a:p>
                <a:pPr algn="ctr"/>
                <a:r>
                  <a:rPr lang="en-US" sz="880" dirty="0">
                    <a:latin typeface="Arial" panose="020B0604020202020204" pitchFamily="34" charset="0"/>
                    <a:cs typeface="Arial" panose="020B0604020202020204" pitchFamily="34" charset="0"/>
                  </a:rPr>
                  <a:t>Percent Correct</a:t>
                </a:r>
              </a:p>
            </p:txBody>
          </p:sp>
          <p:sp>
            <p:nvSpPr>
              <p:cNvPr id="197" name="Left Brace 196">
                <a:extLst>
                  <a:ext uri="{FF2B5EF4-FFF2-40B4-BE49-F238E27FC236}">
                    <a16:creationId xmlns:a16="http://schemas.microsoft.com/office/drawing/2014/main" id="{CC95F661-D146-F578-0C5D-E4C838F4F047}"/>
                  </a:ext>
                </a:extLst>
              </p:cNvPr>
              <p:cNvSpPr/>
              <p:nvPr/>
            </p:nvSpPr>
            <p:spPr>
              <a:xfrm>
                <a:off x="3707759" y="16344754"/>
                <a:ext cx="615553" cy="109858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98" name="TextBox 197">
                <a:extLst>
                  <a:ext uri="{FF2B5EF4-FFF2-40B4-BE49-F238E27FC236}">
                    <a16:creationId xmlns:a16="http://schemas.microsoft.com/office/drawing/2014/main" id="{4823EDCA-DB88-51AA-6F17-E27210F56AAD}"/>
                  </a:ext>
                </a:extLst>
              </p:cNvPr>
              <p:cNvSpPr txBox="1"/>
              <p:nvPr/>
            </p:nvSpPr>
            <p:spPr>
              <a:xfrm rot="16200000">
                <a:off x="-1058162" y="21002267"/>
                <a:ext cx="8577131" cy="1138775"/>
              </a:xfrm>
              <a:prstGeom prst="rect">
                <a:avLst/>
              </a:prstGeom>
              <a:noFill/>
            </p:spPr>
            <p:txBody>
              <a:bodyPr wrap="square" rtlCol="0">
                <a:spAutoFit/>
              </a:bodyPr>
              <a:lstStyle/>
              <a:p>
                <a:pPr algn="ctr"/>
                <a:r>
                  <a:rPr lang="en-US" sz="880" dirty="0">
                    <a:latin typeface="Arial" panose="020B0604020202020204" pitchFamily="34" charset="0"/>
                    <a:cs typeface="Arial" panose="020B0604020202020204" pitchFamily="34" charset="0"/>
                  </a:rPr>
                  <a:t>Response Time</a:t>
                </a:r>
              </a:p>
            </p:txBody>
          </p:sp>
          <p:sp>
            <p:nvSpPr>
              <p:cNvPr id="199" name="Left Brace 198">
                <a:extLst>
                  <a:ext uri="{FF2B5EF4-FFF2-40B4-BE49-F238E27FC236}">
                    <a16:creationId xmlns:a16="http://schemas.microsoft.com/office/drawing/2014/main" id="{2C454F5A-572C-65D6-1806-CFF20D0C8119}"/>
                  </a:ext>
                </a:extLst>
              </p:cNvPr>
              <p:cNvSpPr/>
              <p:nvPr/>
            </p:nvSpPr>
            <p:spPr>
              <a:xfrm>
                <a:off x="2030079" y="4982243"/>
                <a:ext cx="663179" cy="2234840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200" name="TextBox 199">
                <a:extLst>
                  <a:ext uri="{FF2B5EF4-FFF2-40B4-BE49-F238E27FC236}">
                    <a16:creationId xmlns:a16="http://schemas.microsoft.com/office/drawing/2014/main" id="{9762CADC-5520-95F7-1A3F-0C99C17391DC}"/>
                  </a:ext>
                </a:extLst>
              </p:cNvPr>
              <p:cNvSpPr txBox="1"/>
              <p:nvPr/>
            </p:nvSpPr>
            <p:spPr>
              <a:xfrm rot="16200000">
                <a:off x="-4759633" y="15652301"/>
                <a:ext cx="12420602" cy="1200330"/>
              </a:xfrm>
              <a:prstGeom prst="rect">
                <a:avLst/>
              </a:prstGeom>
              <a:noFill/>
            </p:spPr>
            <p:txBody>
              <a:bodyPr wrap="square" rtlCol="0">
                <a:spAutoFit/>
              </a:bodyPr>
              <a:lstStyle/>
              <a:p>
                <a:pPr algn="ctr"/>
                <a:r>
                  <a:rPr lang="en-US" sz="960" dirty="0">
                    <a:latin typeface="Arial" panose="020B0604020202020204" pitchFamily="34" charset="0"/>
                    <a:cs typeface="Arial" panose="020B0604020202020204" pitchFamily="34" charset="0"/>
                  </a:rPr>
                  <a:t>Split 1</a:t>
                </a:r>
              </a:p>
            </p:txBody>
          </p:sp>
        </p:grpSp>
        <p:grpSp>
          <p:nvGrpSpPr>
            <p:cNvPr id="246" name="Group 245">
              <a:extLst>
                <a:ext uri="{FF2B5EF4-FFF2-40B4-BE49-F238E27FC236}">
                  <a16:creationId xmlns:a16="http://schemas.microsoft.com/office/drawing/2014/main" id="{CB2B64D1-26D1-FABA-C08B-8201B6923DC7}"/>
                </a:ext>
              </a:extLst>
            </p:cNvPr>
            <p:cNvGrpSpPr/>
            <p:nvPr/>
          </p:nvGrpSpPr>
          <p:grpSpPr>
            <a:xfrm>
              <a:off x="7209237" y="2217286"/>
              <a:ext cx="22351153" cy="22476382"/>
              <a:chOff x="7209237" y="4905061"/>
              <a:chExt cx="22351153" cy="22476382"/>
            </a:xfrm>
          </p:grpSpPr>
          <p:pic>
            <p:nvPicPr>
              <p:cNvPr id="166" name="Picture 165" descr="Chart&#10;&#10;Description automatically generated with low confidence">
                <a:extLst>
                  <a:ext uri="{FF2B5EF4-FFF2-40B4-BE49-F238E27FC236}">
                    <a16:creationId xmlns:a16="http://schemas.microsoft.com/office/drawing/2014/main" id="{A3D3D912-6E51-2ECD-CE3E-761FB62F27E1}"/>
                  </a:ext>
                </a:extLst>
              </p:cNvPr>
              <p:cNvPicPr>
                <a:picLocks noChangeAspect="1"/>
              </p:cNvPicPr>
              <p:nvPr/>
            </p:nvPicPr>
            <p:blipFill rotWithShape="1">
              <a:blip r:embed="rId3"/>
              <a:srcRect l="12561" t="49895" r="56706" b="19199"/>
              <a:stretch/>
            </p:blipFill>
            <p:spPr>
              <a:xfrm>
                <a:off x="7209237" y="4907780"/>
                <a:ext cx="22348400" cy="22473663"/>
              </a:xfrm>
              <a:prstGeom prst="rect">
                <a:avLst/>
              </a:prstGeom>
            </p:spPr>
          </p:pic>
          <p:cxnSp>
            <p:nvCxnSpPr>
              <p:cNvPr id="208" name="Straight Connector 207">
                <a:extLst>
                  <a:ext uri="{FF2B5EF4-FFF2-40B4-BE49-F238E27FC236}">
                    <a16:creationId xmlns:a16="http://schemas.microsoft.com/office/drawing/2014/main" id="{8B0BECA6-B593-B343-6134-30D14E9E389A}"/>
                  </a:ext>
                </a:extLst>
              </p:cNvPr>
              <p:cNvCxnSpPr>
                <a:cxnSpLocks/>
              </p:cNvCxnSpPr>
              <p:nvPr/>
            </p:nvCxnSpPr>
            <p:spPr>
              <a:xfrm>
                <a:off x="7221926" y="16061208"/>
                <a:ext cx="2232387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54440A5-E465-B7DC-FED9-FB6565B98AEE}"/>
                  </a:ext>
                </a:extLst>
              </p:cNvPr>
              <p:cNvCxnSpPr>
                <a:cxnSpLocks/>
              </p:cNvCxnSpPr>
              <p:nvPr/>
            </p:nvCxnSpPr>
            <p:spPr>
              <a:xfrm>
                <a:off x="18438318" y="4905061"/>
                <a:ext cx="0" cy="22357080"/>
              </a:xfrm>
              <a:prstGeom prst="line">
                <a:avLst/>
              </a:prstGeom>
              <a:ln w="57150"/>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A514ACEE-7250-6CB5-3050-B5DD89163FA6}"/>
                  </a:ext>
                </a:extLst>
              </p:cNvPr>
              <p:cNvCxnSpPr>
                <a:cxnSpLocks/>
              </p:cNvCxnSpPr>
              <p:nvPr/>
            </p:nvCxnSpPr>
            <p:spPr>
              <a:xfrm>
                <a:off x="12780873" y="4910376"/>
                <a:ext cx="0" cy="22357082"/>
              </a:xfrm>
              <a:prstGeom prst="line">
                <a:avLst/>
              </a:prstGeom>
              <a:ln w="38100"/>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90B32B56-B563-E4CC-CEED-C93A1E940145}"/>
                  </a:ext>
                </a:extLst>
              </p:cNvPr>
              <p:cNvCxnSpPr>
                <a:cxnSpLocks/>
              </p:cNvCxnSpPr>
              <p:nvPr/>
            </p:nvCxnSpPr>
            <p:spPr>
              <a:xfrm>
                <a:off x="24032609" y="4905061"/>
                <a:ext cx="0" cy="22357080"/>
              </a:xfrm>
              <a:prstGeom prst="line">
                <a:avLst/>
              </a:prstGeom>
              <a:ln w="38100"/>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80518811-CDE8-B9C1-166E-BB570F9E2873}"/>
                  </a:ext>
                </a:extLst>
              </p:cNvPr>
              <p:cNvCxnSpPr>
                <a:cxnSpLocks/>
              </p:cNvCxnSpPr>
              <p:nvPr/>
            </p:nvCxnSpPr>
            <p:spPr>
              <a:xfrm>
                <a:off x="7236517" y="10453336"/>
                <a:ext cx="223238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ED25362-788D-F5E9-AE8C-A2F24E150D9C}"/>
                  </a:ext>
                </a:extLst>
              </p:cNvPr>
              <p:cNvCxnSpPr>
                <a:cxnSpLocks/>
              </p:cNvCxnSpPr>
              <p:nvPr/>
            </p:nvCxnSpPr>
            <p:spPr>
              <a:xfrm>
                <a:off x="7209237" y="21725222"/>
                <a:ext cx="2232387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CE9CBD1F-9A75-6BC1-ACA1-E7FE87999A27}"/>
                </a:ext>
              </a:extLst>
            </p:cNvPr>
            <p:cNvGrpSpPr/>
            <p:nvPr/>
          </p:nvGrpSpPr>
          <p:grpSpPr>
            <a:xfrm>
              <a:off x="30144114" y="2036625"/>
              <a:ext cx="4176081" cy="22860000"/>
              <a:chOff x="30144114" y="4724400"/>
              <a:chExt cx="4176081"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5" y="13707376"/>
                <a:ext cx="3995760" cy="1292660"/>
                <a:chOff x="8923945" y="2537282"/>
                <a:chExt cx="1259254" cy="1292660"/>
              </a:xfrm>
            </p:grpSpPr>
            <p:sp>
              <p:nvSpPr>
                <p:cNvPr id="239" name="TextBox 238">
                  <a:extLst>
                    <a:ext uri="{FF2B5EF4-FFF2-40B4-BE49-F238E27FC236}">
                      <a16:creationId xmlns:a16="http://schemas.microsoft.com/office/drawing/2014/main" id="{5B2047C2-F03A-0BC4-A7AA-00D00132A4A6}"/>
                    </a:ext>
                  </a:extLst>
                </p:cNvPr>
                <p:cNvSpPr txBox="1"/>
                <p:nvPr/>
              </p:nvSpPr>
              <p:spPr>
                <a:xfrm>
                  <a:off x="9631275" y="2537282"/>
                  <a:ext cx="551924" cy="1292660"/>
                </a:xfrm>
                <a:prstGeom prst="rect">
                  <a:avLst/>
                </a:prstGeom>
                <a:noFill/>
              </p:spPr>
              <p:txBody>
                <a:bodyPr wrap="square" rtlCol="0">
                  <a:spAutoFit/>
                </a:bodyPr>
                <a:lstStyle/>
                <a:p>
                  <a:r>
                    <a:rPr lang="en-US" sz="1080" dirty="0">
                      <a:latin typeface="Arial" panose="020B0604020202020204" pitchFamily="34" charset="0"/>
                      <a:cs typeface="Arial" panose="020B0604020202020204" pitchFamily="34" charset="0"/>
                    </a:rPr>
                    <a:t>*</a:t>
                  </a:r>
                </a:p>
              </p:txBody>
            </p:sp>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sp>
        <p:nvSpPr>
          <p:cNvPr id="254" name="TextBox 253">
            <a:extLst>
              <a:ext uri="{FF2B5EF4-FFF2-40B4-BE49-F238E27FC236}">
                <a16:creationId xmlns:a16="http://schemas.microsoft.com/office/drawing/2014/main" id="{0D4CB6F9-7EE7-F197-B307-29627495FF24}"/>
              </a:ext>
            </a:extLst>
          </p:cNvPr>
          <p:cNvSpPr txBox="1"/>
          <p:nvPr/>
        </p:nvSpPr>
        <p:spPr>
          <a:xfrm>
            <a:off x="247257" y="7632121"/>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B36AD2A4-B788-1252-D0F7-0B39CA118051}"/>
              </a:ext>
            </a:extLst>
          </p:cNvPr>
          <p:cNvSpPr txBox="1"/>
          <p:nvPr/>
        </p:nvSpPr>
        <p:spPr>
          <a:xfrm>
            <a:off x="6507376" y="4220573"/>
            <a:ext cx="350264" cy="258532"/>
          </a:xfrm>
          <a:prstGeom prst="rect">
            <a:avLst/>
          </a:prstGeom>
          <a:noFill/>
        </p:spPr>
        <p:txBody>
          <a:bodyPr wrap="square" rtlCol="0">
            <a:spAutoFit/>
          </a:bodyPr>
          <a:lstStyle/>
          <a:p>
            <a:r>
              <a:rPr lang="en-US" sz="1080" dirty="0">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4FF008E2-8B2F-D88F-C47D-2BF9AD099B1E}"/>
              </a:ext>
            </a:extLst>
          </p:cNvPr>
          <p:cNvSpPr txBox="1"/>
          <p:nvPr/>
        </p:nvSpPr>
        <p:spPr>
          <a:xfrm>
            <a:off x="1382009" y="6174966"/>
            <a:ext cx="4572000" cy="206210"/>
          </a:xfrm>
          <a:prstGeom prst="rect">
            <a:avLst/>
          </a:prstGeom>
          <a:solidFill>
            <a:schemeClr val="bg1"/>
          </a:solidFill>
        </p:spPr>
        <p:txBody>
          <a:bodyPr wrap="square" rtlCol="0">
            <a:spAutoFit/>
          </a:bodyPr>
          <a:lstStyle/>
          <a:p>
            <a:r>
              <a:rPr lang="en-US" sz="740" dirty="0">
                <a:latin typeface="Arial" panose="020B0604020202020204" pitchFamily="34" charset="0"/>
                <a:cs typeface="Arial" panose="020B0604020202020204" pitchFamily="34" charset="0"/>
              </a:rPr>
              <a:t>   125        250       1000        125         250       1000        125         250       1000        125        250       1000</a:t>
            </a:r>
          </a:p>
        </p:txBody>
      </p:sp>
    </p:spTree>
    <p:extLst>
      <p:ext uri="{BB962C8B-B14F-4D97-AF65-F5344CB8AC3E}">
        <p14:creationId xmlns:p14="http://schemas.microsoft.com/office/powerpoint/2010/main" val="402277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67B61-EEAE-DC36-250A-B70CE14F0F0A}"/>
              </a:ext>
            </a:extLst>
          </p:cNvPr>
          <p:cNvPicPr>
            <a:picLocks noChangeAspect="1"/>
          </p:cNvPicPr>
          <p:nvPr/>
        </p:nvPicPr>
        <p:blipFill>
          <a:blip r:embed="rId3"/>
          <a:stretch>
            <a:fillRect/>
          </a:stretch>
        </p:blipFill>
        <p:spPr>
          <a:xfrm>
            <a:off x="1874520" y="4984092"/>
            <a:ext cx="4389914" cy="2837076"/>
          </a:xfrm>
          <a:prstGeom prst="rect">
            <a:avLst/>
          </a:prstGeom>
        </p:spPr>
      </p:pic>
      <p:pic>
        <p:nvPicPr>
          <p:cNvPr id="2052" name="Picture 4" descr="A picture containing indoor, green, tiled&#10;&#10;Description automatically generated">
            <a:extLst>
              <a:ext uri="{FF2B5EF4-FFF2-40B4-BE49-F238E27FC236}">
                <a16:creationId xmlns:a16="http://schemas.microsoft.com/office/drawing/2014/main" id="{B7D235A2-B35A-A30D-5642-DD9670840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752" y="1539344"/>
            <a:ext cx="4318000" cy="313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010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011D9-7917-080A-16E1-3C37600FD9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1710CF-6934-4963-FFB2-06059170B51A}"/>
              </a:ext>
            </a:extLst>
          </p:cNvPr>
          <p:cNvSpPr>
            <a:spLocks noGrp="1"/>
          </p:cNvSpPr>
          <p:nvPr>
            <p:ph idx="1"/>
          </p:nvPr>
        </p:nvSpPr>
        <p:spPr/>
        <p:txBody>
          <a:bodyPr/>
          <a:lstStyle/>
          <a:p>
            <a:r>
              <a:rPr lang="en-US" dirty="0"/>
              <a:t>Pick an image with less guess work </a:t>
            </a:r>
          </a:p>
        </p:txBody>
      </p:sp>
      <p:pic>
        <p:nvPicPr>
          <p:cNvPr id="3074" name="Picture 2" descr="A picture containing indoor, bedroom&#10;&#10;Description automatically generated">
            <a:extLst>
              <a:ext uri="{FF2B5EF4-FFF2-40B4-BE49-F238E27FC236}">
                <a16:creationId xmlns:a16="http://schemas.microsoft.com/office/drawing/2014/main" id="{F8141FFE-1708-5D21-E5BD-413107824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79" y="4356100"/>
            <a:ext cx="3891021" cy="2824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18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5793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2823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19869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5C540B90-AC5D-71E9-8F95-34B6813B40D6}"/>
              </a:ext>
            </a:extLst>
          </p:cNvPr>
          <p:cNvSpPr/>
          <p:nvPr/>
        </p:nvSpPr>
        <p:spPr>
          <a:xfrm>
            <a:off x="2674033" y="299489"/>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6F80F8E0-E0EE-8AA8-1772-59300A6AD1A3}"/>
              </a:ext>
            </a:extLst>
          </p:cNvPr>
          <p:cNvGrpSpPr/>
          <p:nvPr/>
        </p:nvGrpSpPr>
        <p:grpSpPr>
          <a:xfrm>
            <a:off x="419534" y="694245"/>
            <a:ext cx="3195631" cy="3195631"/>
            <a:chOff x="419534" y="694245"/>
            <a:chExt cx="3195631" cy="3195631"/>
          </a:xfrm>
        </p:grpSpPr>
        <p:pic>
          <p:nvPicPr>
            <p:cNvPr id="20" name="Picture 19" descr="Chart&#10;&#10;Description automatically generated">
              <a:extLst>
                <a:ext uri="{FF2B5EF4-FFF2-40B4-BE49-F238E27FC236}">
                  <a16:creationId xmlns:a16="http://schemas.microsoft.com/office/drawing/2014/main" id="{538A15ED-BD88-6134-5555-DEF20BB6005C}"/>
                </a:ext>
              </a:extLst>
            </p:cNvPr>
            <p:cNvPicPr>
              <a:picLocks noChangeAspect="1"/>
            </p:cNvPicPr>
            <p:nvPr/>
          </p:nvPicPr>
          <p:blipFill>
            <a:blip r:embed="rId5"/>
            <a:stretch>
              <a:fillRect/>
            </a:stretch>
          </p:blipFill>
          <p:spPr>
            <a:xfrm>
              <a:off x="419534" y="694245"/>
              <a:ext cx="3195631" cy="3195631"/>
            </a:xfrm>
            <a:prstGeom prst="rect">
              <a:avLst/>
            </a:prstGeom>
          </p:spPr>
        </p:pic>
        <p:sp>
          <p:nvSpPr>
            <p:cNvPr id="32" name="Rectangle 31">
              <a:extLst>
                <a:ext uri="{FF2B5EF4-FFF2-40B4-BE49-F238E27FC236}">
                  <a16:creationId xmlns:a16="http://schemas.microsoft.com/office/drawing/2014/main" id="{B2B62DD5-6EAD-390E-F1C0-6FB721EA5385}"/>
                </a:ext>
              </a:extLst>
            </p:cNvPr>
            <p:cNvSpPr/>
            <p:nvPr/>
          </p:nvSpPr>
          <p:spPr>
            <a:xfrm>
              <a:off x="1789889"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B6014AE4-2DB7-AD3E-07A9-941C11673F3D}"/>
                </a:ext>
              </a:extLst>
            </p:cNvPr>
            <p:cNvSpPr/>
            <p:nvPr/>
          </p:nvSpPr>
          <p:spPr>
            <a:xfrm>
              <a:off x="2256255" y="1080111"/>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6"/>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2" name="Picture 1" descr="Chart&#10;&#10;Description automatically generated">
            <a:extLst>
              <a:ext uri="{FF2B5EF4-FFF2-40B4-BE49-F238E27FC236}">
                <a16:creationId xmlns:a16="http://schemas.microsoft.com/office/drawing/2014/main" id="{50622C77-90E0-1706-E7A0-543CEA93A2F1}"/>
              </a:ext>
            </a:extLst>
          </p:cNvPr>
          <p:cNvPicPr>
            <a:picLocks noChangeAspect="1"/>
          </p:cNvPicPr>
          <p:nvPr/>
        </p:nvPicPr>
        <p:blipFill rotWithShape="1">
          <a:blip r:embed="rId5"/>
          <a:srcRect l="57261" t="13462" r="23944" b="79841"/>
          <a:stretch/>
        </p:blipFill>
        <p:spPr>
          <a:xfrm>
            <a:off x="1164064" y="1300919"/>
            <a:ext cx="600633" cy="214009"/>
          </a:xfrm>
          <a:prstGeom prst="rect">
            <a:avLst/>
          </a:prstGeom>
        </p:spPr>
      </p:pic>
      <p:pic>
        <p:nvPicPr>
          <p:cNvPr id="3" name="Picture 2" descr="Chart, scatter chart&#10;&#10;Description automatically generated">
            <a:extLst>
              <a:ext uri="{FF2B5EF4-FFF2-40B4-BE49-F238E27FC236}">
                <a16:creationId xmlns:a16="http://schemas.microsoft.com/office/drawing/2014/main" id="{1150A7C6-6367-FD8D-2DC4-5B35CAB14527}"/>
              </a:ext>
            </a:extLst>
          </p:cNvPr>
          <p:cNvPicPr>
            <a:picLocks noChangeAspect="1"/>
          </p:cNvPicPr>
          <p:nvPr/>
        </p:nvPicPr>
        <p:blipFill rotWithShape="1">
          <a:blip r:embed="rId6"/>
          <a:srcRect l="56895" t="14115" r="24701" b="80987"/>
          <a:stretch/>
        </p:blipFill>
        <p:spPr>
          <a:xfrm>
            <a:off x="4389918" y="1329657"/>
            <a:ext cx="588151" cy="156531"/>
          </a:xfrm>
          <a:prstGeom prst="rect">
            <a:avLst/>
          </a:prstGeom>
        </p:spPr>
      </p:pic>
      <p:pic>
        <p:nvPicPr>
          <p:cNvPr id="5" name="Picture 4" descr="Chart, scatter chart&#10;&#10;Description automatically generated">
            <a:extLst>
              <a:ext uri="{FF2B5EF4-FFF2-40B4-BE49-F238E27FC236}">
                <a16:creationId xmlns:a16="http://schemas.microsoft.com/office/drawing/2014/main" id="{12113C90-CD66-E16D-F843-FA66D7B7F394}"/>
              </a:ext>
            </a:extLst>
          </p:cNvPr>
          <p:cNvPicPr>
            <a:picLocks noChangeAspect="1"/>
          </p:cNvPicPr>
          <p:nvPr/>
        </p:nvPicPr>
        <p:blipFill rotWithShape="1">
          <a:blip r:embed="rId3"/>
          <a:srcRect l="57725" t="14250" r="25025" b="80321"/>
          <a:stretch/>
        </p:blipFill>
        <p:spPr>
          <a:xfrm>
            <a:off x="1188763" y="4257952"/>
            <a:ext cx="551234" cy="173489"/>
          </a:xfrm>
          <a:prstGeom prst="rect">
            <a:avLst/>
          </a:prstGeom>
        </p:spPr>
      </p:pic>
      <p:pic>
        <p:nvPicPr>
          <p:cNvPr id="8" name="Picture 7" descr="Chart, scatter chart&#10;&#10;Description automatically generated">
            <a:extLst>
              <a:ext uri="{FF2B5EF4-FFF2-40B4-BE49-F238E27FC236}">
                <a16:creationId xmlns:a16="http://schemas.microsoft.com/office/drawing/2014/main" id="{D6A9FF9B-4C03-AA56-9DA8-361D8CA67B01}"/>
              </a:ext>
            </a:extLst>
          </p:cNvPr>
          <p:cNvPicPr>
            <a:picLocks noChangeAspect="1"/>
          </p:cNvPicPr>
          <p:nvPr/>
        </p:nvPicPr>
        <p:blipFill rotWithShape="1">
          <a:blip r:embed="rId4"/>
          <a:srcRect l="57586" t="14589" r="25045" b="80556"/>
          <a:stretch/>
        </p:blipFill>
        <p:spPr>
          <a:xfrm>
            <a:off x="4406479" y="4254988"/>
            <a:ext cx="555028" cy="155171"/>
          </a:xfrm>
          <a:prstGeom prst="rect">
            <a:avLst/>
          </a:prstGeom>
        </p:spPr>
      </p:pic>
    </p:spTree>
    <p:extLst>
      <p:ext uri="{BB962C8B-B14F-4D97-AF65-F5344CB8AC3E}">
        <p14:creationId xmlns:p14="http://schemas.microsoft.com/office/powerpoint/2010/main" val="2905015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3F51-9F63-E654-8665-7C665E5C34DE}"/>
              </a:ext>
            </a:extLst>
          </p:cNvPr>
          <p:cNvSpPr>
            <a:spLocks noGrp="1"/>
          </p:cNvSpPr>
          <p:nvPr>
            <p:ph type="title"/>
          </p:nvPr>
        </p:nvSpPr>
        <p:spPr/>
        <p:txBody>
          <a:bodyPr/>
          <a:lstStyle/>
          <a:p>
            <a:r>
              <a:rPr lang="en-US" dirty="0"/>
              <a:t>VE split matrix n = 10,000( 5,000 on each side) </a:t>
            </a:r>
          </a:p>
        </p:txBody>
      </p:sp>
      <p:sp>
        <p:nvSpPr>
          <p:cNvPr id="3" name="Content Placeholder 2">
            <a:extLst>
              <a:ext uri="{FF2B5EF4-FFF2-40B4-BE49-F238E27FC236}">
                <a16:creationId xmlns:a16="http://schemas.microsoft.com/office/drawing/2014/main" id="{46C5DAB6-F39E-0170-16A5-AA5E33FC28A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24501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5"/>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6"/>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7"/>
          <a:stretch>
            <a:fillRect/>
          </a:stretch>
        </p:blipFill>
        <p:spPr>
          <a:xfrm>
            <a:off x="4832327" y="7974007"/>
            <a:ext cx="2406650" cy="1428750"/>
          </a:xfrm>
          <a:prstGeom prst="rect">
            <a:avLst/>
          </a:prstGeom>
        </p:spPr>
      </p:pic>
      <p:sp>
        <p:nvSpPr>
          <p:cNvPr id="49" name="TextBox 48">
            <a:extLst>
              <a:ext uri="{FF2B5EF4-FFF2-40B4-BE49-F238E27FC236}">
                <a16:creationId xmlns:a16="http://schemas.microsoft.com/office/drawing/2014/main" id="{26CF0B56-9749-9F92-4B70-8E1221B6B69A}"/>
              </a:ext>
            </a:extLst>
          </p:cNvPr>
          <p:cNvSpPr txBox="1"/>
          <p:nvPr/>
        </p:nvSpPr>
        <p:spPr>
          <a:xfrm>
            <a:off x="4553597" y="3678477"/>
            <a:ext cx="34270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3" name="Picture 2" descr="Chart, scatter chart&#10;&#10;Description automatically generated">
            <a:extLst>
              <a:ext uri="{FF2B5EF4-FFF2-40B4-BE49-F238E27FC236}">
                <a16:creationId xmlns:a16="http://schemas.microsoft.com/office/drawing/2014/main" id="{6AD83E58-97C5-FEDB-8EF7-AEEDE66ECDF0}"/>
              </a:ext>
            </a:extLst>
          </p:cNvPr>
          <p:cNvPicPr>
            <a:picLocks noChangeAspect="1"/>
          </p:cNvPicPr>
          <p:nvPr/>
        </p:nvPicPr>
        <p:blipFill rotWithShape="1">
          <a:blip r:embed="rId8"/>
          <a:srcRect r="9739"/>
          <a:stretch/>
        </p:blipFill>
        <p:spPr>
          <a:xfrm>
            <a:off x="216698" y="3539402"/>
            <a:ext cx="2379168" cy="2635884"/>
          </a:xfrm>
          <a:prstGeom prst="rect">
            <a:avLst/>
          </a:prstGeom>
        </p:spPr>
      </p:pic>
      <p:pic>
        <p:nvPicPr>
          <p:cNvPr id="7" name="Picture 6" descr="Chart, scatter chart&#10;&#10;Description automatically generated">
            <a:extLst>
              <a:ext uri="{FF2B5EF4-FFF2-40B4-BE49-F238E27FC236}">
                <a16:creationId xmlns:a16="http://schemas.microsoft.com/office/drawing/2014/main" id="{03728FB6-950B-1E42-05F5-AE45E11689F7}"/>
              </a:ext>
            </a:extLst>
          </p:cNvPr>
          <p:cNvPicPr>
            <a:picLocks noChangeAspect="1"/>
          </p:cNvPicPr>
          <p:nvPr/>
        </p:nvPicPr>
        <p:blipFill rotWithShape="1">
          <a:blip r:embed="rId9"/>
          <a:srcRect r="8668"/>
          <a:stretch/>
        </p:blipFill>
        <p:spPr>
          <a:xfrm>
            <a:off x="2500987" y="3539402"/>
            <a:ext cx="2407406" cy="2635884"/>
          </a:xfrm>
          <a:prstGeom prst="rect">
            <a:avLst/>
          </a:prstGeom>
        </p:spPr>
      </p:pic>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10"/>
          <a:srcRect r="7635"/>
          <a:stretch/>
        </p:blipFill>
        <p:spPr>
          <a:xfrm>
            <a:off x="255118" y="680881"/>
            <a:ext cx="2485941" cy="2691440"/>
          </a:xfrm>
          <a:prstGeom prst="rect">
            <a:avLst/>
          </a:prstGeom>
        </p:spPr>
      </p:pic>
      <p:pic>
        <p:nvPicPr>
          <p:cNvPr id="5" name="Picture 4" descr="Chart, scatter chart&#10;&#10;Description automatically generated">
            <a:extLst>
              <a:ext uri="{FF2B5EF4-FFF2-40B4-BE49-F238E27FC236}">
                <a16:creationId xmlns:a16="http://schemas.microsoft.com/office/drawing/2014/main" id="{07E6C3E4-1353-A2C2-C03B-14E1F3D59A69}"/>
              </a:ext>
            </a:extLst>
          </p:cNvPr>
          <p:cNvPicPr>
            <a:picLocks noChangeAspect="1"/>
          </p:cNvPicPr>
          <p:nvPr/>
        </p:nvPicPr>
        <p:blipFill rotWithShape="1">
          <a:blip r:embed="rId11"/>
          <a:srcRect r="9739"/>
          <a:stretch/>
        </p:blipFill>
        <p:spPr>
          <a:xfrm>
            <a:off x="4871237" y="3527026"/>
            <a:ext cx="2379167" cy="2635884"/>
          </a:xfrm>
          <a:prstGeom prst="rect">
            <a:avLst/>
          </a:prstGeom>
        </p:spPr>
      </p:pic>
      <p:pic>
        <p:nvPicPr>
          <p:cNvPr id="23" name="Picture 22" descr="Chart, scatter chart&#10;&#10;Description automatically generated">
            <a:extLst>
              <a:ext uri="{FF2B5EF4-FFF2-40B4-BE49-F238E27FC236}">
                <a16:creationId xmlns:a16="http://schemas.microsoft.com/office/drawing/2014/main" id="{5C6B3E75-7E66-4FAF-2542-14AEDCE493AB}"/>
              </a:ext>
            </a:extLst>
          </p:cNvPr>
          <p:cNvPicPr>
            <a:picLocks noChangeAspect="1"/>
          </p:cNvPicPr>
          <p:nvPr/>
        </p:nvPicPr>
        <p:blipFill rotWithShape="1">
          <a:blip r:embed="rId8"/>
          <a:srcRect l="44459" t="14186" r="38265" b="80779"/>
          <a:stretch/>
        </p:blipFill>
        <p:spPr>
          <a:xfrm>
            <a:off x="837390" y="4057853"/>
            <a:ext cx="455379" cy="13270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1" name="Picture 30" descr="Chart, scatter chart&#10;&#10;Description automatically generated">
            <a:extLst>
              <a:ext uri="{FF2B5EF4-FFF2-40B4-BE49-F238E27FC236}">
                <a16:creationId xmlns:a16="http://schemas.microsoft.com/office/drawing/2014/main" id="{2C024943-DF87-EBDE-18C3-442A72F7000F}"/>
              </a:ext>
            </a:extLst>
          </p:cNvPr>
          <p:cNvPicPr>
            <a:picLocks noChangeAspect="1"/>
          </p:cNvPicPr>
          <p:nvPr/>
        </p:nvPicPr>
        <p:blipFill rotWithShape="1">
          <a:blip r:embed="rId9"/>
          <a:srcRect l="44640" t="14291" r="40243" b="81568"/>
          <a:stretch/>
        </p:blipFill>
        <p:spPr>
          <a:xfrm>
            <a:off x="3122661" y="4061055"/>
            <a:ext cx="398464" cy="109132"/>
          </a:xfrm>
          <a:prstGeom prst="rect">
            <a:avLst/>
          </a:prstGeom>
        </p:spPr>
      </p:pic>
      <p:pic>
        <p:nvPicPr>
          <p:cNvPr id="32" name="Picture 31" descr="Chart, scatter chart&#10;&#10;Description automatically generated">
            <a:extLst>
              <a:ext uri="{FF2B5EF4-FFF2-40B4-BE49-F238E27FC236}">
                <a16:creationId xmlns:a16="http://schemas.microsoft.com/office/drawing/2014/main" id="{DBDF96C7-E009-AD39-DF0B-10B2A66B24DC}"/>
              </a:ext>
            </a:extLst>
          </p:cNvPr>
          <p:cNvPicPr>
            <a:picLocks noChangeAspect="1"/>
          </p:cNvPicPr>
          <p:nvPr/>
        </p:nvPicPr>
        <p:blipFill rotWithShape="1">
          <a:blip r:embed="rId11"/>
          <a:srcRect l="43981" t="14341" r="38044" b="81519"/>
          <a:stretch/>
        </p:blipFill>
        <p:spPr>
          <a:xfrm>
            <a:off x="5475261" y="4061056"/>
            <a:ext cx="473803" cy="109131"/>
          </a:xfrm>
          <a:prstGeom prst="rect">
            <a:avLst/>
          </a:prstGeom>
        </p:spPr>
      </p:pic>
      <p:sp>
        <p:nvSpPr>
          <p:cNvPr id="33" name="Right Brace 32">
            <a:extLst>
              <a:ext uri="{FF2B5EF4-FFF2-40B4-BE49-F238E27FC236}">
                <a16:creationId xmlns:a16="http://schemas.microsoft.com/office/drawing/2014/main" id="{B409684E-8082-67D3-6182-9AF0AFECF36E}"/>
              </a:ext>
            </a:extLst>
          </p:cNvPr>
          <p:cNvSpPr/>
          <p:nvPr/>
        </p:nvSpPr>
        <p:spPr>
          <a:xfrm rot="16200000">
            <a:off x="4974643" y="2557043"/>
            <a:ext cx="112929" cy="2332990"/>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08591" y="1184005"/>
            <a:ext cx="120552" cy="4657468"/>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4876152" y="3493086"/>
            <a:ext cx="309909"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74D59C25-514B-DFAE-3AD5-8C0CDE0A0415}"/>
              </a:ext>
            </a:extLst>
          </p:cNvPr>
          <p:cNvSpPr txBox="1"/>
          <p:nvPr/>
        </p:nvSpPr>
        <p:spPr>
          <a:xfrm>
            <a:off x="3706747" y="3267845"/>
            <a:ext cx="309909"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9785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3" y="6309838"/>
            <a:ext cx="363998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Linear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5" y="8197594"/>
              <a:ext cx="123404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196872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69" y="10841302"/>
              <a:ext cx="1424902"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009406" y="913366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pic>
        <p:nvPicPr>
          <p:cNvPr id="47" name="Picture 46" descr="Chart, scatter chart&#10;&#10;Description automatically generated">
            <a:extLst>
              <a:ext uri="{FF2B5EF4-FFF2-40B4-BE49-F238E27FC236}">
                <a16:creationId xmlns:a16="http://schemas.microsoft.com/office/drawing/2014/main" id="{41115BCD-034E-C493-759D-13573B4DB621}"/>
              </a:ext>
            </a:extLst>
          </p:cNvPr>
          <p:cNvPicPr>
            <a:picLocks noChangeAspect="1"/>
          </p:cNvPicPr>
          <p:nvPr/>
        </p:nvPicPr>
        <p:blipFill>
          <a:blip r:embed="rId6"/>
          <a:stretch>
            <a:fillRect/>
          </a:stretch>
        </p:blipFill>
        <p:spPr>
          <a:xfrm>
            <a:off x="443911" y="3647546"/>
            <a:ext cx="2194245" cy="2194245"/>
          </a:xfrm>
          <a:prstGeom prst="rect">
            <a:avLst/>
          </a:prstGeom>
        </p:spPr>
      </p:pic>
      <p:pic>
        <p:nvPicPr>
          <p:cNvPr id="49" name="Picture 48" descr="Chart, scatter chart&#10;&#10;Description automatically generated">
            <a:extLst>
              <a:ext uri="{FF2B5EF4-FFF2-40B4-BE49-F238E27FC236}">
                <a16:creationId xmlns:a16="http://schemas.microsoft.com/office/drawing/2014/main" id="{C2904FBB-CA02-BF47-35E6-E5C43D9D469D}"/>
              </a:ext>
            </a:extLst>
          </p:cNvPr>
          <p:cNvPicPr>
            <a:picLocks noChangeAspect="1"/>
          </p:cNvPicPr>
          <p:nvPr/>
        </p:nvPicPr>
        <p:blipFill>
          <a:blip r:embed="rId7"/>
          <a:stretch>
            <a:fillRect/>
          </a:stretch>
        </p:blipFill>
        <p:spPr>
          <a:xfrm>
            <a:off x="2633779" y="3656091"/>
            <a:ext cx="2194245" cy="2194245"/>
          </a:xfrm>
          <a:prstGeom prst="rect">
            <a:avLst/>
          </a:prstGeom>
        </p:spPr>
      </p:pic>
      <p:pic>
        <p:nvPicPr>
          <p:cNvPr id="51" name="Picture 50" descr="Chart, scatter chart&#10;&#10;Description automatically generated">
            <a:extLst>
              <a:ext uri="{FF2B5EF4-FFF2-40B4-BE49-F238E27FC236}">
                <a16:creationId xmlns:a16="http://schemas.microsoft.com/office/drawing/2014/main" id="{4B62E54F-6850-98BE-CDD2-FDDA878E0FB7}"/>
              </a:ext>
            </a:extLst>
          </p:cNvPr>
          <p:cNvPicPr>
            <a:picLocks noChangeAspect="1"/>
          </p:cNvPicPr>
          <p:nvPr/>
        </p:nvPicPr>
        <p:blipFill>
          <a:blip r:embed="rId8"/>
          <a:stretch>
            <a:fillRect/>
          </a:stretch>
        </p:blipFill>
        <p:spPr>
          <a:xfrm>
            <a:off x="4828024" y="3652751"/>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825189"/>
            <a:ext cx="3604896" cy="1892883"/>
            <a:chOff x="1787524" y="6121400"/>
            <a:chExt cx="18024478" cy="9464416"/>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9"/>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10"/>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spTree>
    <p:extLst>
      <p:ext uri="{BB962C8B-B14F-4D97-AF65-F5344CB8AC3E}">
        <p14:creationId xmlns:p14="http://schemas.microsoft.com/office/powerpoint/2010/main" val="721875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2290341" y="2649798"/>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106421" cy="388523"/>
              <a:chOff x="4707877" y="2006145"/>
              <a:chExt cx="1106421"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pic>
            <p:nvPicPr>
              <p:cNvPr id="108" name="Picture 107">
                <a:extLst>
                  <a:ext uri="{FF2B5EF4-FFF2-40B4-BE49-F238E27FC236}">
                    <a16:creationId xmlns:a16="http://schemas.microsoft.com/office/drawing/2014/main" id="{9660B5BE-9317-F845-94ED-9C15973D61B7}"/>
                  </a:ext>
                </a:extLst>
              </p:cNvPr>
              <p:cNvPicPr>
                <a:picLocks noChangeAspect="1"/>
              </p:cNvPicPr>
              <p:nvPr/>
            </p:nvPicPr>
            <p:blipFill rotWithShape="1">
              <a:blip r:embed="rId6"/>
              <a:srcRect l="22013" t="13735" r="54593" b="79411"/>
              <a:stretch/>
            </p:blipFill>
            <p:spPr>
              <a:xfrm>
                <a:off x="5005495" y="2205019"/>
                <a:ext cx="808803" cy="165887"/>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TextBox 25">
            <a:extLst>
              <a:ext uri="{FF2B5EF4-FFF2-40B4-BE49-F238E27FC236}">
                <a16:creationId xmlns:a16="http://schemas.microsoft.com/office/drawing/2014/main" id="{2E539898-E0DE-30CF-33E8-2E4D610E34A1}"/>
              </a:ext>
            </a:extLst>
          </p:cNvPr>
          <p:cNvSpPr txBox="1"/>
          <p:nvPr/>
        </p:nvSpPr>
        <p:spPr>
          <a:xfrm>
            <a:off x="98915" y="4879327"/>
            <a:ext cx="6933572" cy="621709"/>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B8E7F882-AB0B-734E-9243-5683A17F6D77}"/>
              </a:ext>
            </a:extLst>
          </p:cNvPr>
          <p:cNvGrpSpPr/>
          <p:nvPr/>
        </p:nvGrpSpPr>
        <p:grpSpPr>
          <a:xfrm>
            <a:off x="128731" y="400458"/>
            <a:ext cx="2161610" cy="2211699"/>
            <a:chOff x="128731" y="400458"/>
            <a:chExt cx="2161610" cy="2211699"/>
          </a:xfrm>
        </p:grpSpPr>
        <p:pic>
          <p:nvPicPr>
            <p:cNvPr id="11" name="Picture 10">
              <a:extLst>
                <a:ext uri="{FF2B5EF4-FFF2-40B4-BE49-F238E27FC236}">
                  <a16:creationId xmlns:a16="http://schemas.microsoft.com/office/drawing/2014/main" id="{D8B3294E-3700-5D4D-B083-2A61F6BC3496}"/>
                </a:ext>
              </a:extLst>
            </p:cNvPr>
            <p:cNvPicPr>
              <a:picLocks noChangeAspect="1"/>
            </p:cNvPicPr>
            <p:nvPr/>
          </p:nvPicPr>
          <p:blipFill rotWithShape="1">
            <a:blip r:embed="rId8"/>
            <a:srcRect t="7778" r="9866"/>
            <a:stretch/>
          </p:blipFill>
          <p:spPr>
            <a:xfrm>
              <a:off x="128731" y="400458"/>
              <a:ext cx="2161610" cy="2211699"/>
            </a:xfrm>
            <a:prstGeom prst="rect">
              <a:avLst/>
            </a:prstGeom>
          </p:spPr>
        </p:pic>
        <p:pic>
          <p:nvPicPr>
            <p:cNvPr id="77" name="Picture 76">
              <a:extLst>
                <a:ext uri="{FF2B5EF4-FFF2-40B4-BE49-F238E27FC236}">
                  <a16:creationId xmlns:a16="http://schemas.microsoft.com/office/drawing/2014/main" id="{DCB43B7B-B9DF-3741-A7A7-81A5DD11F8EB}"/>
                </a:ext>
              </a:extLst>
            </p:cNvPr>
            <p:cNvPicPr>
              <a:picLocks noChangeAspect="1"/>
            </p:cNvPicPr>
            <p:nvPr/>
          </p:nvPicPr>
          <p:blipFill rotWithShape="1">
            <a:blip r:embed="rId8"/>
            <a:srcRect l="40656" t="80880" r="32900" b="14700"/>
            <a:stretch/>
          </p:blipFill>
          <p:spPr>
            <a:xfrm>
              <a:off x="1601810" y="2023165"/>
              <a:ext cx="634196" cy="106018"/>
            </a:xfrm>
            <a:prstGeom prst="rect">
              <a:avLst/>
            </a:prstGeom>
          </p:spPr>
        </p:pic>
        <p:sp>
          <p:nvSpPr>
            <p:cNvPr id="18" name="Rectangle 17">
              <a:extLst>
                <a:ext uri="{FF2B5EF4-FFF2-40B4-BE49-F238E27FC236}">
                  <a16:creationId xmlns:a16="http://schemas.microsoft.com/office/drawing/2014/main" id="{E635B22D-8562-964E-A614-0C150082CEB7}"/>
                </a:ext>
              </a:extLst>
            </p:cNvPr>
            <p:cNvSpPr/>
            <p:nvPr/>
          </p:nvSpPr>
          <p:spPr>
            <a:xfrm>
              <a:off x="1099930" y="2129183"/>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E425654D-05D7-A84F-8320-126F83E7D4E3}"/>
              </a:ext>
            </a:extLst>
          </p:cNvPr>
          <p:cNvGrpSpPr/>
          <p:nvPr/>
        </p:nvGrpSpPr>
        <p:grpSpPr>
          <a:xfrm>
            <a:off x="190898" y="2599240"/>
            <a:ext cx="2161610" cy="2211700"/>
            <a:chOff x="190898" y="2599240"/>
            <a:chExt cx="2161610" cy="2211700"/>
          </a:xfrm>
        </p:grpSpPr>
        <p:pic>
          <p:nvPicPr>
            <p:cNvPr id="17" name="Picture 16">
              <a:extLst>
                <a:ext uri="{FF2B5EF4-FFF2-40B4-BE49-F238E27FC236}">
                  <a16:creationId xmlns:a16="http://schemas.microsoft.com/office/drawing/2014/main" id="{FC4A6C9C-3D28-5F47-91D1-FB71B5A652B1}"/>
                </a:ext>
              </a:extLst>
            </p:cNvPr>
            <p:cNvPicPr>
              <a:picLocks noChangeAspect="1"/>
            </p:cNvPicPr>
            <p:nvPr/>
          </p:nvPicPr>
          <p:blipFill rotWithShape="1">
            <a:blip r:embed="rId9"/>
            <a:srcRect t="7778" r="9866"/>
            <a:stretch/>
          </p:blipFill>
          <p:spPr>
            <a:xfrm>
              <a:off x="190898" y="2599240"/>
              <a:ext cx="2161610" cy="2211700"/>
            </a:xfrm>
            <a:prstGeom prst="rect">
              <a:avLst/>
            </a:prstGeom>
          </p:spPr>
        </p:pic>
        <p:pic>
          <p:nvPicPr>
            <p:cNvPr id="81" name="Picture 80">
              <a:extLst>
                <a:ext uri="{FF2B5EF4-FFF2-40B4-BE49-F238E27FC236}">
                  <a16:creationId xmlns:a16="http://schemas.microsoft.com/office/drawing/2014/main" id="{552B3944-3913-324C-A570-766CB486B722}"/>
                </a:ext>
              </a:extLst>
            </p:cNvPr>
            <p:cNvPicPr>
              <a:picLocks noChangeAspect="1"/>
            </p:cNvPicPr>
            <p:nvPr/>
          </p:nvPicPr>
          <p:blipFill rotWithShape="1">
            <a:blip r:embed="rId9"/>
            <a:srcRect l="40568" t="81288" r="32982" b="15212"/>
            <a:stretch/>
          </p:blipFill>
          <p:spPr>
            <a:xfrm>
              <a:off x="1656005" y="4234863"/>
              <a:ext cx="634336" cy="83930"/>
            </a:xfrm>
            <a:prstGeom prst="rect">
              <a:avLst/>
            </a:prstGeom>
          </p:spPr>
        </p:pic>
        <p:sp>
          <p:nvSpPr>
            <p:cNvPr id="82" name="Rectangle 81">
              <a:extLst>
                <a:ext uri="{FF2B5EF4-FFF2-40B4-BE49-F238E27FC236}">
                  <a16:creationId xmlns:a16="http://schemas.microsoft.com/office/drawing/2014/main" id="{1BDBAF86-2BEB-1545-9901-D6940A6541B3}"/>
                </a:ext>
              </a:extLst>
            </p:cNvPr>
            <p:cNvSpPr/>
            <p:nvPr/>
          </p:nvSpPr>
          <p:spPr>
            <a:xfrm>
              <a:off x="1163248" y="4327965"/>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A44B5D90-A075-7A4D-B4F4-231D1AECBA60}"/>
              </a:ext>
            </a:extLst>
          </p:cNvPr>
          <p:cNvGrpSpPr/>
          <p:nvPr/>
        </p:nvGrpSpPr>
        <p:grpSpPr>
          <a:xfrm>
            <a:off x="2290341" y="400457"/>
            <a:ext cx="2161610" cy="2211699"/>
            <a:chOff x="2290341" y="400457"/>
            <a:chExt cx="2161610" cy="2211699"/>
          </a:xfrm>
        </p:grpSpPr>
        <p:pic>
          <p:nvPicPr>
            <p:cNvPr id="13" name="Picture 12">
              <a:extLst>
                <a:ext uri="{FF2B5EF4-FFF2-40B4-BE49-F238E27FC236}">
                  <a16:creationId xmlns:a16="http://schemas.microsoft.com/office/drawing/2014/main" id="{FA31A656-6C41-4D45-9D04-2DE112FDEC1F}"/>
                </a:ext>
              </a:extLst>
            </p:cNvPr>
            <p:cNvPicPr>
              <a:picLocks noChangeAspect="1"/>
            </p:cNvPicPr>
            <p:nvPr/>
          </p:nvPicPr>
          <p:blipFill rotWithShape="1">
            <a:blip r:embed="rId10"/>
            <a:srcRect t="7778" r="9866"/>
            <a:stretch/>
          </p:blipFill>
          <p:spPr>
            <a:xfrm>
              <a:off x="2290341" y="400457"/>
              <a:ext cx="2161610" cy="2211699"/>
            </a:xfrm>
            <a:prstGeom prst="rect">
              <a:avLst/>
            </a:prstGeom>
          </p:spPr>
        </p:pic>
        <p:pic>
          <p:nvPicPr>
            <p:cNvPr id="79" name="Picture 78">
              <a:extLst>
                <a:ext uri="{FF2B5EF4-FFF2-40B4-BE49-F238E27FC236}">
                  <a16:creationId xmlns:a16="http://schemas.microsoft.com/office/drawing/2014/main" id="{D4B00898-F9B9-F04F-B97F-BD10CE1B0AB0}"/>
                </a:ext>
              </a:extLst>
            </p:cNvPr>
            <p:cNvPicPr>
              <a:picLocks noChangeAspect="1"/>
            </p:cNvPicPr>
            <p:nvPr/>
          </p:nvPicPr>
          <p:blipFill rotWithShape="1">
            <a:blip r:embed="rId10"/>
            <a:srcRect l="42982" t="80545" r="30972" b="15034"/>
            <a:stretch/>
          </p:blipFill>
          <p:spPr>
            <a:xfrm>
              <a:off x="3814049" y="2023165"/>
              <a:ext cx="624651" cy="106018"/>
            </a:xfrm>
            <a:prstGeom prst="rect">
              <a:avLst/>
            </a:prstGeom>
          </p:spPr>
        </p:pic>
        <p:sp>
          <p:nvSpPr>
            <p:cNvPr id="83" name="Rectangle 82">
              <a:extLst>
                <a:ext uri="{FF2B5EF4-FFF2-40B4-BE49-F238E27FC236}">
                  <a16:creationId xmlns:a16="http://schemas.microsoft.com/office/drawing/2014/main" id="{9488167F-DBC8-3E49-A6AE-D8BF566327F0}"/>
                </a:ext>
              </a:extLst>
            </p:cNvPr>
            <p:cNvSpPr/>
            <p:nvPr/>
          </p:nvSpPr>
          <p:spPr>
            <a:xfrm>
              <a:off x="3335130" y="2102064"/>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098BBD38-9170-8A42-B066-893D0B9B1A3F}"/>
              </a:ext>
            </a:extLst>
          </p:cNvPr>
          <p:cNvGrpSpPr/>
          <p:nvPr/>
        </p:nvGrpSpPr>
        <p:grpSpPr>
          <a:xfrm>
            <a:off x="4451951" y="387541"/>
            <a:ext cx="2161610" cy="2211699"/>
            <a:chOff x="4451951" y="387541"/>
            <a:chExt cx="2161610" cy="2211699"/>
          </a:xfrm>
        </p:grpSpPr>
        <p:pic>
          <p:nvPicPr>
            <p:cNvPr id="15" name="Picture 14">
              <a:extLst>
                <a:ext uri="{FF2B5EF4-FFF2-40B4-BE49-F238E27FC236}">
                  <a16:creationId xmlns:a16="http://schemas.microsoft.com/office/drawing/2014/main" id="{AA7B2D33-6AFB-CB4A-BCE3-475A56785745}"/>
                </a:ext>
              </a:extLst>
            </p:cNvPr>
            <p:cNvPicPr>
              <a:picLocks noChangeAspect="1"/>
            </p:cNvPicPr>
            <p:nvPr/>
          </p:nvPicPr>
          <p:blipFill rotWithShape="1">
            <a:blip r:embed="rId11"/>
            <a:srcRect t="7778" r="9866"/>
            <a:stretch/>
          </p:blipFill>
          <p:spPr>
            <a:xfrm>
              <a:off x="4451951" y="387541"/>
              <a:ext cx="2161610" cy="2211699"/>
            </a:xfrm>
            <a:prstGeom prst="rect">
              <a:avLst/>
            </a:prstGeom>
          </p:spPr>
        </p:pic>
        <p:pic>
          <p:nvPicPr>
            <p:cNvPr id="80" name="Picture 79">
              <a:extLst>
                <a:ext uri="{FF2B5EF4-FFF2-40B4-BE49-F238E27FC236}">
                  <a16:creationId xmlns:a16="http://schemas.microsoft.com/office/drawing/2014/main" id="{E57F6AE9-AF4F-144B-BA1A-11998C094DDD}"/>
                </a:ext>
              </a:extLst>
            </p:cNvPr>
            <p:cNvPicPr>
              <a:picLocks noChangeAspect="1"/>
            </p:cNvPicPr>
            <p:nvPr/>
          </p:nvPicPr>
          <p:blipFill rotWithShape="1">
            <a:blip r:embed="rId11"/>
            <a:srcRect l="40420" t="81044" r="33115" b="14351"/>
            <a:stretch/>
          </p:blipFill>
          <p:spPr>
            <a:xfrm>
              <a:off x="5916697" y="2018748"/>
              <a:ext cx="634697" cy="110435"/>
            </a:xfrm>
            <a:prstGeom prst="rect">
              <a:avLst/>
            </a:prstGeom>
          </p:spPr>
        </p:pic>
        <p:sp>
          <p:nvSpPr>
            <p:cNvPr id="84" name="Rectangle 83">
              <a:extLst>
                <a:ext uri="{FF2B5EF4-FFF2-40B4-BE49-F238E27FC236}">
                  <a16:creationId xmlns:a16="http://schemas.microsoft.com/office/drawing/2014/main" id="{2302BE88-BBEC-0C4E-AF28-531E62FC5841}"/>
                </a:ext>
              </a:extLst>
            </p:cNvPr>
            <p:cNvSpPr/>
            <p:nvPr/>
          </p:nvSpPr>
          <p:spPr>
            <a:xfrm>
              <a:off x="5456987" y="2111510"/>
              <a:ext cx="644940" cy="1325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5" name="TextBox 84">
            <a:extLst>
              <a:ext uri="{FF2B5EF4-FFF2-40B4-BE49-F238E27FC236}">
                <a16:creationId xmlns:a16="http://schemas.microsoft.com/office/drawing/2014/main" id="{ED4DAE98-6A49-F845-BF77-95CE517D0BF1}"/>
              </a:ext>
            </a:extLst>
          </p:cNvPr>
          <p:cNvSpPr txBox="1"/>
          <p:nvPr/>
        </p:nvSpPr>
        <p:spPr>
          <a:xfrm>
            <a:off x="8958" y="28504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6" name="TextBox 85">
            <a:extLst>
              <a:ext uri="{FF2B5EF4-FFF2-40B4-BE49-F238E27FC236}">
                <a16:creationId xmlns:a16="http://schemas.microsoft.com/office/drawing/2014/main" id="{883B59DC-7215-294F-9B37-FFC6134F3EB8}"/>
              </a:ext>
            </a:extLst>
          </p:cNvPr>
          <p:cNvSpPr txBox="1"/>
          <p:nvPr/>
        </p:nvSpPr>
        <p:spPr>
          <a:xfrm>
            <a:off x="4267345" y="28504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87" name="TextBox 86">
            <a:extLst>
              <a:ext uri="{FF2B5EF4-FFF2-40B4-BE49-F238E27FC236}">
                <a16:creationId xmlns:a16="http://schemas.microsoft.com/office/drawing/2014/main" id="{BFC3CE53-C516-6944-BF1F-0D44C02929E6}"/>
              </a:ext>
            </a:extLst>
          </p:cNvPr>
          <p:cNvSpPr txBox="1"/>
          <p:nvPr/>
        </p:nvSpPr>
        <p:spPr>
          <a:xfrm>
            <a:off x="19543" y="247090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8" name="TextBox 87">
            <a:extLst>
              <a:ext uri="{FF2B5EF4-FFF2-40B4-BE49-F238E27FC236}">
                <a16:creationId xmlns:a16="http://schemas.microsoft.com/office/drawing/2014/main" id="{685480B2-BB94-F64C-B156-7608E2AC989F}"/>
              </a:ext>
            </a:extLst>
          </p:cNvPr>
          <p:cNvSpPr txBox="1"/>
          <p:nvPr/>
        </p:nvSpPr>
        <p:spPr>
          <a:xfrm>
            <a:off x="2181153" y="28529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9" name="TextBox 88">
            <a:extLst>
              <a:ext uri="{FF2B5EF4-FFF2-40B4-BE49-F238E27FC236}">
                <a16:creationId xmlns:a16="http://schemas.microsoft.com/office/drawing/2014/main" id="{1ECE3EE3-9E9D-8F48-B4B4-EC54CFF78E3F}"/>
              </a:ext>
            </a:extLst>
          </p:cNvPr>
          <p:cNvSpPr txBox="1"/>
          <p:nvPr/>
        </p:nvSpPr>
        <p:spPr>
          <a:xfrm>
            <a:off x="2181153" y="247736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
        <p:nvSpPr>
          <p:cNvPr id="90" name="Left Brace 89">
            <a:extLst>
              <a:ext uri="{FF2B5EF4-FFF2-40B4-BE49-F238E27FC236}">
                <a16:creationId xmlns:a16="http://schemas.microsoft.com/office/drawing/2014/main" id="{3184574F-BF55-3E41-9CA4-868BB0E66187}"/>
              </a:ext>
            </a:extLst>
          </p:cNvPr>
          <p:cNvSpPr/>
          <p:nvPr/>
        </p:nvSpPr>
        <p:spPr>
          <a:xfrm rot="5400000">
            <a:off x="3137584" y="3579091"/>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3038345" y="3608324"/>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3180865" y="3473692"/>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3327845" y="3256266"/>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4473319" y="2842306"/>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4611467" y="2609122"/>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4420138" y="3003049"/>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4273158" y="3030309"/>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CEFBC9-B772-5C4C-A58F-D00077C4DC43}"/>
              </a:ext>
            </a:extLst>
          </p:cNvPr>
          <p:cNvSpPr/>
          <p:nvPr/>
        </p:nvSpPr>
        <p:spPr>
          <a:xfrm>
            <a:off x="1163248"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4148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977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3382282" y="6309838"/>
            <a:ext cx="3744496" cy="1508105"/>
          </a:xfrm>
          <a:prstGeom prst="rect">
            <a:avLst/>
          </a:prstGeom>
          <a:noFill/>
        </p:spPr>
        <p:txBody>
          <a:bodyPr wrap="square" rtlCol="0">
            <a:spAutoFit/>
          </a:bodyPr>
          <a:lstStyle/>
          <a:p>
            <a:r>
              <a:rPr lang="en-US" sz="720" b="1" dirty="0">
                <a:latin typeface="Arial" panose="020B0604020202020204" pitchFamily="34" charset="0"/>
                <a:cs typeface="Arial" panose="020B0604020202020204" pitchFamily="34" charset="0"/>
              </a:rPr>
              <a:t>Figure 4. Discrimination Accuracy Results. </a:t>
            </a:r>
            <a:r>
              <a:rPr lang="en-US" sz="72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One-dimensional polynomial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468950" y="5841791"/>
            <a:ext cx="2870537" cy="2036883"/>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3" y="9851336"/>
              <a:ext cx="1353311" cy="1108722"/>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20" y="7244202"/>
              <a:ext cx="3749039" cy="762247"/>
            </a:xfrm>
            <a:prstGeom prst="rect">
              <a:avLst/>
            </a:prstGeom>
            <a:noFill/>
          </p:spPr>
          <p:txBody>
            <a:bodyPr wrap="square" rtlCol="0">
              <a:spAutoFit/>
            </a:bodyPr>
            <a:lstStyle/>
            <a:p>
              <a:pPr algn="ctr"/>
              <a:r>
                <a:rPr lang="en-US" sz="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9" y="8197594"/>
              <a:ext cx="854575"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7" y="7616475"/>
              <a:ext cx="854575" cy="191254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37" name="TextBox 36">
              <a:extLst>
                <a:ext uri="{FF2B5EF4-FFF2-40B4-BE49-F238E27FC236}">
                  <a16:creationId xmlns:a16="http://schemas.microsoft.com/office/drawing/2014/main" id="{5D57067A-01F5-C060-A5F2-EEE6E424CFD6}"/>
                </a:ext>
              </a:extLst>
            </p:cNvPr>
            <p:cNvSpPr txBox="1"/>
            <p:nvPr/>
          </p:nvSpPr>
          <p:spPr>
            <a:xfrm>
              <a:off x="8642873" y="10841302"/>
              <a:ext cx="854575" cy="1413622"/>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146711" y="10206484"/>
              <a:ext cx="1353311" cy="914699"/>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467060" y="1574423"/>
            <a:ext cx="2194245" cy="219424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2782447" y="1686759"/>
            <a:ext cx="3604896" cy="2031313"/>
            <a:chOff x="1787524" y="5429250"/>
            <a:chExt cx="18024478" cy="10156566"/>
          </a:xfrm>
        </p:grpSpPr>
        <p:grpSp>
          <p:nvGrpSpPr>
            <p:cNvPr id="53" name="Group 52">
              <a:extLst>
                <a:ext uri="{FF2B5EF4-FFF2-40B4-BE49-F238E27FC236}">
                  <a16:creationId xmlns:a16="http://schemas.microsoft.com/office/drawing/2014/main" id="{22BC49FC-B1F4-C76D-51B1-D25F93CC0DB4}"/>
                </a:ext>
              </a:extLst>
            </p:cNvPr>
            <p:cNvGrpSpPr/>
            <p:nvPr/>
          </p:nvGrpSpPr>
          <p:grpSpPr>
            <a:xfrm>
              <a:off x="11322050" y="5846435"/>
              <a:ext cx="8489952" cy="8504565"/>
              <a:chOff x="11322050" y="5846435"/>
              <a:chExt cx="8489952" cy="8504565"/>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6"/>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0" y="7150100"/>
                  <a:ext cx="4292598"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4.2 m</a:t>
                  </a:r>
                </a:p>
              </p:txBody>
            </p:sp>
          </p:grpSp>
          <p:sp>
            <p:nvSpPr>
              <p:cNvPr id="62" name="TextBox 61">
                <a:extLst>
                  <a:ext uri="{FF2B5EF4-FFF2-40B4-BE49-F238E27FC236}">
                    <a16:creationId xmlns:a16="http://schemas.microsoft.com/office/drawing/2014/main" id="{16DFE9A8-ABC7-9EE0-F771-4A91509AB4BC}"/>
                  </a:ext>
                </a:extLst>
              </p:cNvPr>
              <p:cNvSpPr txBox="1"/>
              <p:nvPr/>
            </p:nvSpPr>
            <p:spPr>
              <a:xfrm>
                <a:off x="11322050" y="5846435"/>
                <a:ext cx="7747002"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1 Verbal Estimates</a:t>
                </a:r>
              </a:p>
            </p:txBody>
          </p:sp>
        </p:grpSp>
        <p:grpSp>
          <p:nvGrpSpPr>
            <p:cNvPr id="54" name="Group 53">
              <a:extLst>
                <a:ext uri="{FF2B5EF4-FFF2-40B4-BE49-F238E27FC236}">
                  <a16:creationId xmlns:a16="http://schemas.microsoft.com/office/drawing/2014/main" id="{42B9929E-4AFE-B4BD-07EB-DB1C7D3E2DC9}"/>
                </a:ext>
              </a:extLst>
            </p:cNvPr>
            <p:cNvGrpSpPr/>
            <p:nvPr/>
          </p:nvGrpSpPr>
          <p:grpSpPr>
            <a:xfrm>
              <a:off x="1787524" y="5429250"/>
              <a:ext cx="9280526" cy="8921750"/>
              <a:chOff x="1787524" y="5429250"/>
              <a:chExt cx="9280526" cy="8921750"/>
            </a:xfrm>
          </p:grpSpPr>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7"/>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815880"/>
                </a:xfrm>
                <a:prstGeom prst="rect">
                  <a:avLst/>
                </a:prstGeom>
                <a:noFill/>
              </p:spPr>
              <p:txBody>
                <a:bodyPr wrap="square" rtlCol="0">
                  <a:spAutoFit/>
                </a:bodyPr>
                <a:lstStyle/>
                <a:p>
                  <a:r>
                    <a:rPr lang="en-US" sz="440" dirty="0">
                      <a:latin typeface="Arial" panose="020B0604020202020204" pitchFamily="34" charset="0"/>
                      <a:cs typeface="Arial" panose="020B0604020202020204" pitchFamily="34" charset="0"/>
                    </a:rPr>
                    <a:t>- - - Average Verbal</a:t>
                  </a:r>
                </a:p>
                <a:p>
                  <a:r>
                    <a:rPr lang="en-US" sz="440" dirty="0">
                      <a:latin typeface="Arial" panose="020B0604020202020204" pitchFamily="34" charset="0"/>
                      <a:cs typeface="Arial" panose="020B0604020202020204" pitchFamily="34" charset="0"/>
                    </a:rPr>
                    <a:t>      Estimate</a:t>
                  </a:r>
                </a:p>
                <a:p>
                  <a:endParaRPr lang="en-US" sz="440" dirty="0">
                    <a:latin typeface="Arial" panose="020B0604020202020204" pitchFamily="34" charset="0"/>
                    <a:cs typeface="Arial" panose="020B0604020202020204" pitchFamily="34" charset="0"/>
                  </a:endParaRPr>
                </a:p>
                <a:p>
                  <a:r>
                    <a:rPr lang="en-US" sz="440" dirty="0">
                      <a:latin typeface="Arial" panose="020B0604020202020204" pitchFamily="34" charset="0"/>
                      <a:cs typeface="Arial" panose="020B0604020202020204" pitchFamily="34" charset="0"/>
                    </a:rPr>
                    <a:t>Kinect Depth = 4.6 m</a:t>
                  </a:r>
                </a:p>
              </p:txBody>
            </p:sp>
          </p:grpSp>
          <p:sp>
            <p:nvSpPr>
              <p:cNvPr id="57" name="TextBox 56">
                <a:extLst>
                  <a:ext uri="{FF2B5EF4-FFF2-40B4-BE49-F238E27FC236}">
                    <a16:creationId xmlns:a16="http://schemas.microsoft.com/office/drawing/2014/main" id="{F758B313-D720-9B55-B162-8F87F7E02177}"/>
                  </a:ext>
                </a:extLst>
              </p:cNvPr>
              <p:cNvSpPr txBox="1"/>
              <p:nvPr/>
            </p:nvSpPr>
            <p:spPr>
              <a:xfrm>
                <a:off x="2616199" y="5859790"/>
                <a:ext cx="7747001" cy="892550"/>
              </a:xfrm>
              <a:prstGeom prst="rect">
                <a:avLst/>
              </a:prstGeom>
              <a:noFill/>
            </p:spPr>
            <p:txBody>
              <a:bodyPr wrap="square" rtlCol="0">
                <a:spAutoFit/>
              </a:bodyPr>
              <a:lstStyle/>
              <a:p>
                <a:pPr algn="ctr"/>
                <a:r>
                  <a:rPr lang="en-US" sz="560" u="sng" dirty="0">
                    <a:latin typeface="Arial" panose="020B0604020202020204" pitchFamily="34" charset="0"/>
                    <a:cs typeface="Arial" panose="020B0604020202020204" pitchFamily="34" charset="0"/>
                  </a:rPr>
                  <a:t>Stimulus 0 Verbal Estimates</a:t>
                </a:r>
              </a:p>
            </p:txBody>
          </p:sp>
          <p:sp>
            <p:nvSpPr>
              <p:cNvPr id="58" name="Rounded Rectangle 57">
                <a:extLst>
                  <a:ext uri="{FF2B5EF4-FFF2-40B4-BE49-F238E27FC236}">
                    <a16:creationId xmlns:a16="http://schemas.microsoft.com/office/drawing/2014/main" id="{2A9A906B-CF1E-76B0-B893-0E05D24AF92A}"/>
                  </a:ext>
                </a:extLst>
              </p:cNvPr>
              <p:cNvSpPr/>
              <p:nvPr/>
            </p:nvSpPr>
            <p:spPr>
              <a:xfrm>
                <a:off x="1911350" y="5429250"/>
                <a:ext cx="9156700" cy="89217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48" y="14631711"/>
              <a:ext cx="7746999" cy="954105"/>
            </a:xfrm>
            <a:prstGeom prst="rect">
              <a:avLst/>
            </a:prstGeom>
            <a:noFill/>
          </p:spPr>
          <p:txBody>
            <a:bodyPr wrap="square" rtlCol="0">
              <a:spAutoFit/>
            </a:bodyPr>
            <a:lstStyle/>
            <a:p>
              <a:pPr algn="ctr"/>
              <a:r>
                <a:rPr lang="en-US" sz="640" dirty="0">
                  <a:latin typeface="Arial" panose="020B0604020202020204" pitchFamily="34" charset="0"/>
                  <a:cs typeface="Arial" panose="020B0604020202020204" pitchFamily="34" charset="0"/>
                </a:rPr>
                <a:t>Which target was </a:t>
              </a:r>
              <a:r>
                <a:rPr lang="en-US" sz="640" b="1" dirty="0">
                  <a:latin typeface="Arial" panose="020B0604020202020204" pitchFamily="34" charset="0"/>
                  <a:cs typeface="Arial" panose="020B0604020202020204" pitchFamily="34" charset="0"/>
                </a:rPr>
                <a:t>closer</a:t>
              </a:r>
              <a:r>
                <a:rPr lang="en-US" sz="64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408625"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2602552" y="1655912"/>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B.</a:t>
            </a:r>
          </a:p>
        </p:txBody>
      </p:sp>
      <p:sp>
        <p:nvSpPr>
          <p:cNvPr id="70" name="TextBox 69">
            <a:extLst>
              <a:ext uri="{FF2B5EF4-FFF2-40B4-BE49-F238E27FC236}">
                <a16:creationId xmlns:a16="http://schemas.microsoft.com/office/drawing/2014/main" id="{3105DC3E-63DC-DD71-CB14-16BD056D94F6}"/>
              </a:ext>
            </a:extLst>
          </p:cNvPr>
          <p:cNvSpPr txBox="1"/>
          <p:nvPr/>
        </p:nvSpPr>
        <p:spPr>
          <a:xfrm>
            <a:off x="408625" y="5891794"/>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F.</a:t>
            </a:r>
          </a:p>
        </p:txBody>
      </p:sp>
      <p:pic>
        <p:nvPicPr>
          <p:cNvPr id="3" name="Picture 2" descr="Chart, scatter chart&#10;&#10;Description automatically generated">
            <a:extLst>
              <a:ext uri="{FF2B5EF4-FFF2-40B4-BE49-F238E27FC236}">
                <a16:creationId xmlns:a16="http://schemas.microsoft.com/office/drawing/2014/main" id="{462CF2C2-AC58-BBDF-940D-886310EF00AC}"/>
              </a:ext>
            </a:extLst>
          </p:cNvPr>
          <p:cNvPicPr>
            <a:picLocks noChangeAspect="1"/>
          </p:cNvPicPr>
          <p:nvPr/>
        </p:nvPicPr>
        <p:blipFill>
          <a:blip r:embed="rId8"/>
          <a:stretch>
            <a:fillRect/>
          </a:stretch>
        </p:blipFill>
        <p:spPr>
          <a:xfrm>
            <a:off x="476662" y="3651478"/>
            <a:ext cx="2288835" cy="2288835"/>
          </a:xfrm>
          <a:prstGeom prst="rect">
            <a:avLst/>
          </a:prstGeom>
        </p:spPr>
      </p:pic>
      <p:pic>
        <p:nvPicPr>
          <p:cNvPr id="5" name="Picture 4" descr="Chart, scatter chart&#10;&#10;Description automatically generated">
            <a:extLst>
              <a:ext uri="{FF2B5EF4-FFF2-40B4-BE49-F238E27FC236}">
                <a16:creationId xmlns:a16="http://schemas.microsoft.com/office/drawing/2014/main" id="{B2E49DC3-430C-C3AD-9FA6-44FA805AC819}"/>
              </a:ext>
            </a:extLst>
          </p:cNvPr>
          <p:cNvPicPr>
            <a:picLocks noChangeAspect="1"/>
          </p:cNvPicPr>
          <p:nvPr/>
        </p:nvPicPr>
        <p:blipFill>
          <a:blip r:embed="rId9"/>
          <a:stretch>
            <a:fillRect/>
          </a:stretch>
        </p:blipFill>
        <p:spPr>
          <a:xfrm>
            <a:off x="2653300" y="3638165"/>
            <a:ext cx="2288835" cy="2288835"/>
          </a:xfrm>
          <a:prstGeom prst="rect">
            <a:avLst/>
          </a:prstGeom>
        </p:spPr>
      </p:pic>
      <p:pic>
        <p:nvPicPr>
          <p:cNvPr id="7" name="Picture 6" descr="Chart, scatter chart&#10;&#10;Description automatically generated">
            <a:extLst>
              <a:ext uri="{FF2B5EF4-FFF2-40B4-BE49-F238E27FC236}">
                <a16:creationId xmlns:a16="http://schemas.microsoft.com/office/drawing/2014/main" id="{B9A84468-CF66-BAD3-3BD8-DA860C33EF5D}"/>
              </a:ext>
            </a:extLst>
          </p:cNvPr>
          <p:cNvPicPr>
            <a:picLocks noChangeAspect="1"/>
          </p:cNvPicPr>
          <p:nvPr/>
        </p:nvPicPr>
        <p:blipFill>
          <a:blip r:embed="rId10"/>
          <a:stretch>
            <a:fillRect/>
          </a:stretch>
        </p:blipFill>
        <p:spPr>
          <a:xfrm>
            <a:off x="4837943" y="3644206"/>
            <a:ext cx="2288835" cy="2288835"/>
          </a:xfrm>
          <a:prstGeom prst="rect">
            <a:avLst/>
          </a:prstGeom>
        </p:spPr>
      </p:pic>
      <p:sp>
        <p:nvSpPr>
          <p:cNvPr id="67" name="TextBox 66">
            <a:extLst>
              <a:ext uri="{FF2B5EF4-FFF2-40B4-BE49-F238E27FC236}">
                <a16:creationId xmlns:a16="http://schemas.microsoft.com/office/drawing/2014/main" id="{46F9E254-7FFF-6F93-4813-6A417C66517C}"/>
              </a:ext>
            </a:extLst>
          </p:cNvPr>
          <p:cNvSpPr txBox="1"/>
          <p:nvPr/>
        </p:nvSpPr>
        <p:spPr>
          <a:xfrm>
            <a:off x="408625" y="3756026"/>
            <a:ext cx="167005" cy="289310"/>
          </a:xfrm>
          <a:prstGeom prst="rect">
            <a:avLst/>
          </a:prstGeom>
          <a:noFill/>
        </p:spPr>
        <p:txBody>
          <a:bodyPr wrap="square" rtlCol="0">
            <a:spAutoFit/>
          </a:bodyPr>
          <a:lstStyle/>
          <a:p>
            <a:r>
              <a:rPr lang="en-US" sz="640"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4230283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254533" y="6212687"/>
            <a:ext cx="5994963"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C) 250ms and D) 1000ms</a:t>
            </a:r>
            <a:endParaRPr lang="en-US" sz="900" b="1" dirty="0">
              <a:latin typeface="Arial" panose="020B0604020202020204" pitchFamily="34" charset="0"/>
              <a:cs typeface="Arial" panose="020B0604020202020204" pitchFamily="34" charset="0"/>
            </a:endParaRPr>
          </a:p>
        </p:txBody>
      </p:sp>
      <p:grpSp>
        <p:nvGrpSpPr>
          <p:cNvPr id="30" name="Group 29">
            <a:extLst>
              <a:ext uri="{FF2B5EF4-FFF2-40B4-BE49-F238E27FC236}">
                <a16:creationId xmlns:a16="http://schemas.microsoft.com/office/drawing/2014/main" id="{2806F8A8-CEFF-3E44-9CF5-0B345E316AE4}"/>
              </a:ext>
            </a:extLst>
          </p:cNvPr>
          <p:cNvGrpSpPr/>
          <p:nvPr/>
        </p:nvGrpSpPr>
        <p:grpSpPr>
          <a:xfrm>
            <a:off x="3204937" y="244917"/>
            <a:ext cx="2822703" cy="3074846"/>
            <a:chOff x="65314" y="2714171"/>
            <a:chExt cx="2350861" cy="2580705"/>
          </a:xfrm>
        </p:grpSpPr>
        <p:pic>
          <p:nvPicPr>
            <p:cNvPr id="3" name="Picture 2">
              <a:extLst>
                <a:ext uri="{FF2B5EF4-FFF2-40B4-BE49-F238E27FC236}">
                  <a16:creationId xmlns:a16="http://schemas.microsoft.com/office/drawing/2014/main" id="{2B119DBB-6455-8142-9671-96D80E0087C6}"/>
                </a:ext>
              </a:extLst>
            </p:cNvPr>
            <p:cNvPicPr>
              <a:picLocks noChangeAspect="1"/>
            </p:cNvPicPr>
            <p:nvPr/>
          </p:nvPicPr>
          <p:blipFill rotWithShape="1">
            <a:blip r:embed="rId3"/>
            <a:srcRect r="8906"/>
            <a:stretch/>
          </p:blipFill>
          <p:spPr>
            <a:xfrm>
              <a:off x="65314" y="2714171"/>
              <a:ext cx="2350861" cy="2580705"/>
            </a:xfrm>
            <a:prstGeom prst="rect">
              <a:avLst/>
            </a:prstGeom>
          </p:spPr>
        </p:pic>
        <p:pic>
          <p:nvPicPr>
            <p:cNvPr id="12" name="Picture 11">
              <a:extLst>
                <a:ext uri="{FF2B5EF4-FFF2-40B4-BE49-F238E27FC236}">
                  <a16:creationId xmlns:a16="http://schemas.microsoft.com/office/drawing/2014/main" id="{4C329E62-8183-7C47-B0B9-F25802E6E93F}"/>
                </a:ext>
              </a:extLst>
            </p:cNvPr>
            <p:cNvPicPr>
              <a:picLocks noChangeAspect="1"/>
            </p:cNvPicPr>
            <p:nvPr/>
          </p:nvPicPr>
          <p:blipFill rotWithShape="1">
            <a:blip r:embed="rId3"/>
            <a:srcRect l="26234" t="14563" r="33970" b="80453"/>
            <a:stretch/>
          </p:blipFill>
          <p:spPr>
            <a:xfrm>
              <a:off x="1281058" y="3067520"/>
              <a:ext cx="1027011" cy="128625"/>
            </a:xfrm>
            <a:prstGeom prst="rect">
              <a:avLst/>
            </a:prstGeom>
          </p:spPr>
        </p:pic>
        <p:pic>
          <p:nvPicPr>
            <p:cNvPr id="13" name="Picture 12">
              <a:extLst>
                <a:ext uri="{FF2B5EF4-FFF2-40B4-BE49-F238E27FC236}">
                  <a16:creationId xmlns:a16="http://schemas.microsoft.com/office/drawing/2014/main" id="{BA21CB87-9681-884F-A774-F9442BA79466}"/>
                </a:ext>
              </a:extLst>
            </p:cNvPr>
            <p:cNvPicPr>
              <a:picLocks noChangeAspect="1"/>
            </p:cNvPicPr>
            <p:nvPr/>
          </p:nvPicPr>
          <p:blipFill rotWithShape="1">
            <a:blip r:embed="rId3"/>
            <a:srcRect l="70632" t="13915" r="12158" b="81198"/>
            <a:stretch/>
          </p:blipFill>
          <p:spPr>
            <a:xfrm>
              <a:off x="1893651" y="3191642"/>
              <a:ext cx="444142" cy="126124"/>
            </a:xfrm>
            <a:prstGeom prst="rect">
              <a:avLst/>
            </a:prstGeom>
          </p:spPr>
        </p:pic>
        <p:sp>
          <p:nvSpPr>
            <p:cNvPr id="14" name="Rectangle 13">
              <a:extLst>
                <a:ext uri="{FF2B5EF4-FFF2-40B4-BE49-F238E27FC236}">
                  <a16:creationId xmlns:a16="http://schemas.microsoft.com/office/drawing/2014/main" id="{81DEAB4F-9175-8945-B59F-039DB2FB8055}"/>
                </a:ext>
              </a:extLst>
            </p:cNvPr>
            <p:cNvSpPr/>
            <p:nvPr/>
          </p:nvSpPr>
          <p:spPr>
            <a:xfrm>
              <a:off x="743232" y="3067520"/>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7F27B6F9-4192-2F45-BFFC-53FE8B3EFCAD}"/>
              </a:ext>
            </a:extLst>
          </p:cNvPr>
          <p:cNvGrpSpPr/>
          <p:nvPr/>
        </p:nvGrpSpPr>
        <p:grpSpPr>
          <a:xfrm>
            <a:off x="304919" y="3199553"/>
            <a:ext cx="2822703" cy="3074846"/>
            <a:chOff x="2457607" y="2714170"/>
            <a:chExt cx="2350861" cy="2580705"/>
          </a:xfrm>
        </p:grpSpPr>
        <p:pic>
          <p:nvPicPr>
            <p:cNvPr id="6" name="Picture 5">
              <a:extLst>
                <a:ext uri="{FF2B5EF4-FFF2-40B4-BE49-F238E27FC236}">
                  <a16:creationId xmlns:a16="http://schemas.microsoft.com/office/drawing/2014/main" id="{C92C43B4-EA9F-9A40-B055-942E8803C352}"/>
                </a:ext>
              </a:extLst>
            </p:cNvPr>
            <p:cNvPicPr>
              <a:picLocks noChangeAspect="1"/>
            </p:cNvPicPr>
            <p:nvPr/>
          </p:nvPicPr>
          <p:blipFill rotWithShape="1">
            <a:blip r:embed="rId4"/>
            <a:srcRect r="8906"/>
            <a:stretch/>
          </p:blipFill>
          <p:spPr>
            <a:xfrm>
              <a:off x="2457607" y="2714170"/>
              <a:ext cx="2350861" cy="2580705"/>
            </a:xfrm>
            <a:prstGeom prst="rect">
              <a:avLst/>
            </a:prstGeom>
          </p:spPr>
        </p:pic>
        <p:pic>
          <p:nvPicPr>
            <p:cNvPr id="15" name="Picture 14">
              <a:extLst>
                <a:ext uri="{FF2B5EF4-FFF2-40B4-BE49-F238E27FC236}">
                  <a16:creationId xmlns:a16="http://schemas.microsoft.com/office/drawing/2014/main" id="{B0ACEE5D-A782-D44E-82BF-4D539B1C0E42}"/>
                </a:ext>
              </a:extLst>
            </p:cNvPr>
            <p:cNvPicPr>
              <a:picLocks noChangeAspect="1"/>
            </p:cNvPicPr>
            <p:nvPr/>
          </p:nvPicPr>
          <p:blipFill rotWithShape="1">
            <a:blip r:embed="rId4"/>
            <a:srcRect l="25862" t="13863" r="33050" b="80976"/>
            <a:stretch/>
          </p:blipFill>
          <p:spPr>
            <a:xfrm>
              <a:off x="3653096" y="3043998"/>
              <a:ext cx="1060355" cy="133195"/>
            </a:xfrm>
            <a:prstGeom prst="rect">
              <a:avLst/>
            </a:prstGeom>
          </p:spPr>
        </p:pic>
        <p:pic>
          <p:nvPicPr>
            <p:cNvPr id="16" name="Picture 15">
              <a:extLst>
                <a:ext uri="{FF2B5EF4-FFF2-40B4-BE49-F238E27FC236}">
                  <a16:creationId xmlns:a16="http://schemas.microsoft.com/office/drawing/2014/main" id="{E7907D52-3F06-EA40-BF54-E2D2058E0D98}"/>
                </a:ext>
              </a:extLst>
            </p:cNvPr>
            <p:cNvPicPr>
              <a:picLocks noChangeAspect="1"/>
            </p:cNvPicPr>
            <p:nvPr/>
          </p:nvPicPr>
          <p:blipFill rotWithShape="1">
            <a:blip r:embed="rId4"/>
            <a:srcRect l="70269" t="14659" r="12975" b="81424"/>
            <a:stretch/>
          </p:blipFill>
          <p:spPr>
            <a:xfrm>
              <a:off x="4265679" y="3206406"/>
              <a:ext cx="432426" cy="101099"/>
            </a:xfrm>
            <a:prstGeom prst="rect">
              <a:avLst/>
            </a:prstGeom>
          </p:spPr>
        </p:pic>
        <p:sp>
          <p:nvSpPr>
            <p:cNvPr id="17" name="Rectangle 16">
              <a:extLst>
                <a:ext uri="{FF2B5EF4-FFF2-40B4-BE49-F238E27FC236}">
                  <a16:creationId xmlns:a16="http://schemas.microsoft.com/office/drawing/2014/main" id="{1A7D7811-DCCD-9B4E-92F2-DA7B90CD7A74}"/>
                </a:ext>
              </a:extLst>
            </p:cNvPr>
            <p:cNvSpPr/>
            <p:nvPr/>
          </p:nvSpPr>
          <p:spPr>
            <a:xfrm>
              <a:off x="3119774" y="3076593"/>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95A65888-AC7C-AD4F-B5A0-3645D2E532BB}"/>
              </a:ext>
            </a:extLst>
          </p:cNvPr>
          <p:cNvGrpSpPr/>
          <p:nvPr/>
        </p:nvGrpSpPr>
        <p:grpSpPr>
          <a:xfrm>
            <a:off x="3223993" y="3199553"/>
            <a:ext cx="2822703" cy="3074846"/>
            <a:chOff x="4849901" y="2714170"/>
            <a:chExt cx="2350861" cy="2580705"/>
          </a:xfrm>
        </p:grpSpPr>
        <p:pic>
          <p:nvPicPr>
            <p:cNvPr id="11" name="Picture 10">
              <a:extLst>
                <a:ext uri="{FF2B5EF4-FFF2-40B4-BE49-F238E27FC236}">
                  <a16:creationId xmlns:a16="http://schemas.microsoft.com/office/drawing/2014/main" id="{BFD9C1BB-60B0-C645-989A-7E5EE99BF03B}"/>
                </a:ext>
              </a:extLst>
            </p:cNvPr>
            <p:cNvPicPr>
              <a:picLocks noChangeAspect="1"/>
            </p:cNvPicPr>
            <p:nvPr/>
          </p:nvPicPr>
          <p:blipFill rotWithShape="1">
            <a:blip r:embed="rId5"/>
            <a:srcRect r="8906"/>
            <a:stretch/>
          </p:blipFill>
          <p:spPr>
            <a:xfrm>
              <a:off x="4849901" y="2714170"/>
              <a:ext cx="2350861" cy="2580705"/>
            </a:xfrm>
            <a:prstGeom prst="rect">
              <a:avLst/>
            </a:prstGeom>
          </p:spPr>
        </p:pic>
        <p:pic>
          <p:nvPicPr>
            <p:cNvPr id="18" name="Picture 17">
              <a:extLst>
                <a:ext uri="{FF2B5EF4-FFF2-40B4-BE49-F238E27FC236}">
                  <a16:creationId xmlns:a16="http://schemas.microsoft.com/office/drawing/2014/main" id="{E8E3948A-DA32-014D-93F2-6E980019478F}"/>
                </a:ext>
              </a:extLst>
            </p:cNvPr>
            <p:cNvPicPr>
              <a:picLocks noChangeAspect="1"/>
            </p:cNvPicPr>
            <p:nvPr/>
          </p:nvPicPr>
          <p:blipFill rotWithShape="1">
            <a:blip r:embed="rId5"/>
            <a:srcRect l="70074" t="14779" r="12646" b="81977"/>
            <a:stretch/>
          </p:blipFill>
          <p:spPr>
            <a:xfrm>
              <a:off x="6658245" y="3223794"/>
              <a:ext cx="445939" cy="83711"/>
            </a:xfrm>
            <a:prstGeom prst="rect">
              <a:avLst/>
            </a:prstGeom>
          </p:spPr>
        </p:pic>
        <p:pic>
          <p:nvPicPr>
            <p:cNvPr id="19" name="Picture 18">
              <a:extLst>
                <a:ext uri="{FF2B5EF4-FFF2-40B4-BE49-F238E27FC236}">
                  <a16:creationId xmlns:a16="http://schemas.microsoft.com/office/drawing/2014/main" id="{C7712165-CF88-FE46-BAB5-937B4F5E8BF1}"/>
                </a:ext>
              </a:extLst>
            </p:cNvPr>
            <p:cNvPicPr>
              <a:picLocks noChangeAspect="1"/>
            </p:cNvPicPr>
            <p:nvPr/>
          </p:nvPicPr>
          <p:blipFill rotWithShape="1">
            <a:blip r:embed="rId5"/>
            <a:srcRect l="25524" t="14044" r="33388" b="80795"/>
            <a:stretch/>
          </p:blipFill>
          <p:spPr>
            <a:xfrm>
              <a:off x="6043829" y="3067520"/>
              <a:ext cx="1060355" cy="133195"/>
            </a:xfrm>
            <a:prstGeom prst="rect">
              <a:avLst/>
            </a:prstGeom>
          </p:spPr>
        </p:pic>
        <p:sp>
          <p:nvSpPr>
            <p:cNvPr id="20" name="Rectangle 19">
              <a:extLst>
                <a:ext uri="{FF2B5EF4-FFF2-40B4-BE49-F238E27FC236}">
                  <a16:creationId xmlns:a16="http://schemas.microsoft.com/office/drawing/2014/main" id="{E84744FB-7D4F-E048-A9ED-E3A1DDCC5680}"/>
                </a:ext>
              </a:extLst>
            </p:cNvPr>
            <p:cNvSpPr/>
            <p:nvPr/>
          </p:nvSpPr>
          <p:spPr>
            <a:xfrm>
              <a:off x="5506003" y="3067520"/>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160ECF9-8CEC-A946-B5CF-579104897506}"/>
              </a:ext>
            </a:extLst>
          </p:cNvPr>
          <p:cNvSpPr txBox="1"/>
          <p:nvPr/>
        </p:nvSpPr>
        <p:spPr>
          <a:xfrm>
            <a:off x="2436510" y="38931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25" name="TextBox 24">
            <a:extLst>
              <a:ext uri="{FF2B5EF4-FFF2-40B4-BE49-F238E27FC236}">
                <a16:creationId xmlns:a16="http://schemas.microsoft.com/office/drawing/2014/main" id="{37E54FB4-7271-B443-B01C-9703F0A6C6E4}"/>
              </a:ext>
            </a:extLst>
          </p:cNvPr>
          <p:cNvSpPr txBox="1"/>
          <p:nvPr/>
        </p:nvSpPr>
        <p:spPr>
          <a:xfrm>
            <a:off x="2457611" y="291586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26" name="TextBox 25">
            <a:extLst>
              <a:ext uri="{FF2B5EF4-FFF2-40B4-BE49-F238E27FC236}">
                <a16:creationId xmlns:a16="http://schemas.microsoft.com/office/drawing/2014/main" id="{7EDC23EB-BCEF-6B46-914D-C8E9A406E28B}"/>
              </a:ext>
            </a:extLst>
          </p:cNvPr>
          <p:cNvSpPr txBox="1"/>
          <p:nvPr/>
        </p:nvSpPr>
        <p:spPr>
          <a:xfrm>
            <a:off x="154748" y="334639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32" name="Picture 31">
            <a:extLst>
              <a:ext uri="{FF2B5EF4-FFF2-40B4-BE49-F238E27FC236}">
                <a16:creationId xmlns:a16="http://schemas.microsoft.com/office/drawing/2014/main" id="{683E7EFB-C6E5-4541-AC8B-E3F2E71D2974}"/>
              </a:ext>
            </a:extLst>
          </p:cNvPr>
          <p:cNvPicPr>
            <a:picLocks noChangeAspect="1"/>
          </p:cNvPicPr>
          <p:nvPr/>
        </p:nvPicPr>
        <p:blipFill rotWithShape="1">
          <a:blip r:embed="rId6"/>
          <a:srcRect r="8482"/>
          <a:stretch/>
        </p:blipFill>
        <p:spPr>
          <a:xfrm>
            <a:off x="326103" y="306433"/>
            <a:ext cx="2768086" cy="3024648"/>
          </a:xfrm>
          <a:prstGeom prst="rect">
            <a:avLst/>
          </a:prstGeom>
        </p:spPr>
      </p:pic>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440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39832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205C1373-AFE9-6943-958E-A3C920F6BE1B}"/>
              </a:ext>
            </a:extLst>
          </p:cNvPr>
          <p:cNvPicPr>
            <a:picLocks noChangeAspect="1"/>
          </p:cNvPicPr>
          <p:nvPr/>
        </p:nvPicPr>
        <p:blipFill rotWithShape="1">
          <a:blip r:embed="rId6"/>
          <a:srcRect l="26521" t="14152" r="34112" b="79976"/>
          <a:stretch/>
        </p:blipFill>
        <p:spPr>
          <a:xfrm>
            <a:off x="1777494" y="642439"/>
            <a:ext cx="1190693" cy="177618"/>
          </a:xfrm>
          <a:prstGeom prst="rect">
            <a:avLst/>
          </a:prstGeom>
        </p:spPr>
      </p:pic>
      <p:pic>
        <p:nvPicPr>
          <p:cNvPr id="44" name="Picture 43">
            <a:extLst>
              <a:ext uri="{FF2B5EF4-FFF2-40B4-BE49-F238E27FC236}">
                <a16:creationId xmlns:a16="http://schemas.microsoft.com/office/drawing/2014/main" id="{9295DAA0-E86B-D949-B5DF-C53B47A26A69}"/>
              </a:ext>
            </a:extLst>
          </p:cNvPr>
          <p:cNvPicPr>
            <a:picLocks noChangeAspect="1"/>
          </p:cNvPicPr>
          <p:nvPr/>
        </p:nvPicPr>
        <p:blipFill rotWithShape="1">
          <a:blip r:embed="rId6"/>
          <a:srcRect l="70168" t="12274" r="8482" b="81098"/>
          <a:stretch/>
        </p:blipFill>
        <p:spPr>
          <a:xfrm>
            <a:off x="2465182" y="754990"/>
            <a:ext cx="645774" cy="200476"/>
          </a:xfrm>
          <a:prstGeom prst="rect">
            <a:avLst/>
          </a:prstGeom>
        </p:spPr>
      </p:pic>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B64A554A-C8A6-5742-A006-388A9C84DBD2}"/>
              </a:ext>
            </a:extLst>
          </p:cNvPr>
          <p:cNvSpPr txBox="1"/>
          <p:nvPr/>
        </p:nvSpPr>
        <p:spPr>
          <a:xfrm>
            <a:off x="3033582" y="44840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033582" y="334859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14613432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9144</TotalTime>
  <Words>1423</Words>
  <Application>Microsoft Macintosh PowerPoint</Application>
  <PresentationFormat>Custom</PresentationFormat>
  <Paragraphs>179</Paragraphs>
  <Slides>14</Slides>
  <Notes>11</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PowerPoint Presentation</vt:lpstr>
      <vt:lpstr>PowerPoint Presentation</vt:lpstr>
      <vt:lpstr>PowerPoint Presentation</vt:lpstr>
      <vt:lpstr>VE split matrix n = 10,000( 5,000 on each side) </vt:lpstr>
      <vt:lpstr>PowerPoint Presentation</vt:lpstr>
      <vt:lpstr>PowerPoint Presentation</vt:lpstr>
      <vt:lpstr>PowerPoint Presentation</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122</cp:revision>
  <dcterms:created xsi:type="dcterms:W3CDTF">2023-04-17T18:08:15Z</dcterms:created>
  <dcterms:modified xsi:type="dcterms:W3CDTF">2023-05-01T22:23:42Z</dcterms:modified>
</cp:coreProperties>
</file>